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60" r:id="rId4"/>
    <p:sldId id="258" r:id="rId5"/>
    <p:sldId id="261" r:id="rId6"/>
    <p:sldId id="264" r:id="rId7"/>
    <p:sldId id="263" r:id="rId8"/>
    <p:sldId id="293" r:id="rId9"/>
    <p:sldId id="283" r:id="rId10"/>
    <p:sldId id="285" r:id="rId11"/>
    <p:sldId id="284" r:id="rId12"/>
    <p:sldId id="262" r:id="rId13"/>
    <p:sldId id="270" r:id="rId14"/>
    <p:sldId id="268" r:id="rId15"/>
    <p:sldId id="269" r:id="rId16"/>
    <p:sldId id="295" r:id="rId17"/>
    <p:sldId id="265" r:id="rId18"/>
    <p:sldId id="279" r:id="rId19"/>
    <p:sldId id="277" r:id="rId20"/>
    <p:sldId id="278" r:id="rId21"/>
    <p:sldId id="276" r:id="rId22"/>
    <p:sldId id="280" r:id="rId23"/>
    <p:sldId id="271" r:id="rId24"/>
    <p:sldId id="287" r:id="rId25"/>
    <p:sldId id="288" r:id="rId26"/>
    <p:sldId id="289" r:id="rId27"/>
    <p:sldId id="290" r:id="rId28"/>
    <p:sldId id="291" r:id="rId29"/>
    <p:sldId id="274" r:id="rId30"/>
    <p:sldId id="266" r:id="rId31"/>
    <p:sldId id="275" r:id="rId32"/>
    <p:sldId id="272" r:id="rId33"/>
    <p:sldId id="286" r:id="rId34"/>
    <p:sldId id="273" r:id="rId35"/>
    <p:sldId id="282" r:id="rId36"/>
    <p:sldId id="298" r:id="rId37"/>
    <p:sldId id="294" r:id="rId38"/>
    <p:sldId id="302" r:id="rId39"/>
    <p:sldId id="303" r:id="rId40"/>
    <p:sldId id="304" r:id="rId41"/>
    <p:sldId id="299" r:id="rId42"/>
    <p:sldId id="297" r:id="rId43"/>
    <p:sldId id="300" r:id="rId44"/>
    <p:sldId id="301" r:id="rId45"/>
    <p:sldId id="29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61651" autoAdjust="0"/>
  </p:normalViewPr>
  <p:slideViewPr>
    <p:cSldViewPr snapToGrid="0">
      <p:cViewPr>
        <p:scale>
          <a:sx n="50" d="100"/>
          <a:sy n="50" d="100"/>
        </p:scale>
        <p:origin x="3312" y="7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53" Type="http://schemas.microsoft.com/office/2016/11/relationships/changesInfo" Target="changesInfos/changesInfo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Thompson" userId="ee3cab453d2e24a1" providerId="Windows Live" clId="Web-{77905A52-EC26-4C82-B87C-DD65DD0935FE}"/>
    <pc:docChg chg="modSld">
      <pc:chgData name="Michelle Thompson" userId="ee3cab453d2e24a1" providerId="Windows Live" clId="Web-{77905A52-EC26-4C82-B87C-DD65DD0935FE}" dt="2017-12-12T16:46:25.807" v="0"/>
      <pc:docMkLst>
        <pc:docMk/>
      </pc:docMkLst>
      <pc:sldChg chg="modSp">
        <pc:chgData name="Michelle Thompson" userId="ee3cab453d2e24a1" providerId="Windows Live" clId="Web-{77905A52-EC26-4C82-B87C-DD65DD0935FE}" dt="2017-12-12T16:46:25.807" v="0"/>
        <pc:sldMkLst>
          <pc:docMk/>
          <pc:sldMk cId="2213590847" sldId="256"/>
        </pc:sldMkLst>
        <pc:spChg chg="mod">
          <ac:chgData name="Michelle Thompson" userId="ee3cab453d2e24a1" providerId="Windows Live" clId="Web-{77905A52-EC26-4C82-B87C-DD65DD0935FE}" dt="2017-12-12T16:46:25.807" v="0"/>
          <ac:spMkLst>
            <pc:docMk/>
            <pc:sldMk cId="2213590847" sldId="256"/>
            <ac:spMk id="2" creationId="{00000000-0000-0000-0000-000000000000}"/>
          </ac:spMkLst>
        </pc:spChg>
      </pc:sldChg>
    </pc:docChg>
  </pc:docChgLst>
  <pc:docChgLst>
    <pc:chgData name="Michelle Thompson" userId="ee3cab453d2e24a1" providerId="Windows Live" clId="Web-{43EC5368-D93F-4131-9478-D79E53DD0E36}"/>
    <pc:docChg chg="addSld modSld modSection">
      <pc:chgData name="Michelle Thompson" userId="ee3cab453d2e24a1" providerId="Windows Live" clId="Web-{43EC5368-D93F-4131-9478-D79E53DD0E36}" dt="2017-12-12T16:56:28.002" v="84"/>
      <pc:docMkLst>
        <pc:docMk/>
      </pc:docMkLst>
      <pc:sldChg chg="modSp">
        <pc:chgData name="Michelle Thompson" userId="ee3cab453d2e24a1" providerId="Windows Live" clId="Web-{43EC5368-D93F-4131-9478-D79E53DD0E36}" dt="2017-12-12T16:48:04.668" v="4"/>
        <pc:sldMkLst>
          <pc:docMk/>
          <pc:sldMk cId="2388314387" sldId="257"/>
        </pc:sldMkLst>
        <pc:spChg chg="mod">
          <ac:chgData name="Michelle Thompson" userId="ee3cab453d2e24a1" providerId="Windows Live" clId="Web-{43EC5368-D93F-4131-9478-D79E53DD0E36}" dt="2017-12-12T16:48:04.668" v="4"/>
          <ac:spMkLst>
            <pc:docMk/>
            <pc:sldMk cId="2388314387" sldId="257"/>
            <ac:spMk id="3" creationId="{00000000-0000-0000-0000-000000000000}"/>
          </ac:spMkLst>
        </pc:spChg>
      </pc:sldChg>
      <pc:sldChg chg="modSp">
        <pc:chgData name="Michelle Thompson" userId="ee3cab453d2e24a1" providerId="Windows Live" clId="Web-{43EC5368-D93F-4131-9478-D79E53DD0E36}" dt="2017-12-12T16:51:29.108" v="60"/>
        <pc:sldMkLst>
          <pc:docMk/>
          <pc:sldMk cId="1249037874" sldId="262"/>
        </pc:sldMkLst>
        <pc:spChg chg="mod">
          <ac:chgData name="Michelle Thompson" userId="ee3cab453d2e24a1" providerId="Windows Live" clId="Web-{43EC5368-D93F-4131-9478-D79E53DD0E36}" dt="2017-12-12T16:51:29.108" v="60"/>
          <ac:spMkLst>
            <pc:docMk/>
            <pc:sldMk cId="1249037874" sldId="262"/>
            <ac:spMk id="3" creationId="{00000000-0000-0000-0000-000000000000}"/>
          </ac:spMkLst>
        </pc:spChg>
      </pc:sldChg>
      <pc:sldChg chg="addSp modSp new">
        <pc:chgData name="Michelle Thompson" userId="ee3cab453d2e24a1" providerId="Windows Live" clId="Web-{43EC5368-D93F-4131-9478-D79E53DD0E36}" dt="2017-12-12T16:50:26.638" v="10"/>
        <pc:sldMkLst>
          <pc:docMk/>
          <pc:sldMk cId="2878115697" sldId="293"/>
        </pc:sldMkLst>
        <pc:picChg chg="add mod">
          <ac:chgData name="Michelle Thompson" userId="ee3cab453d2e24a1" providerId="Windows Live" clId="Web-{43EC5368-D93F-4131-9478-D79E53DD0E36}" dt="2017-12-12T16:50:26.638" v="10"/>
          <ac:picMkLst>
            <pc:docMk/>
            <pc:sldMk cId="2878115697" sldId="293"/>
            <ac:picMk id="2" creationId="{A955EF07-1469-4C9A-9326-1C2036F7C6AC}"/>
          </ac:picMkLst>
        </pc:picChg>
      </pc:sldChg>
      <pc:sldChg chg="addSp delSp modSp new mod modClrScheme chgLayout">
        <pc:chgData name="Michelle Thompson" userId="ee3cab453d2e24a1" providerId="Windows Live" clId="Web-{43EC5368-D93F-4131-9478-D79E53DD0E36}" dt="2017-12-12T16:56:28.002" v="84"/>
        <pc:sldMkLst>
          <pc:docMk/>
          <pc:sldMk cId="4251164650" sldId="294"/>
        </pc:sldMkLst>
        <pc:spChg chg="del">
          <ac:chgData name="Michelle Thompson" userId="ee3cab453d2e24a1" providerId="Windows Live" clId="Web-{43EC5368-D93F-4131-9478-D79E53DD0E36}" dt="2017-12-12T16:53:25.891" v="63"/>
          <ac:spMkLst>
            <pc:docMk/>
            <pc:sldMk cId="4251164650" sldId="294"/>
            <ac:spMk id="2" creationId="{4F3C546C-81DC-469C-827A-1DECB107C92A}"/>
          </ac:spMkLst>
        </pc:spChg>
        <pc:picChg chg="add mod ord">
          <ac:chgData name="Michelle Thompson" userId="ee3cab453d2e24a1" providerId="Windows Live" clId="Web-{43EC5368-D93F-4131-9478-D79E53DD0E36}" dt="2017-12-12T16:56:28.002" v="84"/>
          <ac:picMkLst>
            <pc:docMk/>
            <pc:sldMk cId="4251164650" sldId="294"/>
            <ac:picMk id="3" creationId="{0706C342-6E53-4300-B31D-28BE926517CD}"/>
          </ac:picMkLst>
        </pc:picChg>
        <pc:picChg chg="add mod">
          <ac:chgData name="Michelle Thompson" userId="ee3cab453d2e24a1" providerId="Windows Live" clId="Web-{43EC5368-D93F-4131-9478-D79E53DD0E36}" dt="2017-12-12T16:54:40.423" v="71"/>
          <ac:picMkLst>
            <pc:docMk/>
            <pc:sldMk cId="4251164650" sldId="294"/>
            <ac:picMk id="5" creationId="{B42F49D8-A047-4B7B-A63C-03171026FC29}"/>
          </ac:picMkLst>
        </pc:picChg>
        <pc:picChg chg="add mod">
          <ac:chgData name="Michelle Thompson" userId="ee3cab453d2e24a1" providerId="Windows Live" clId="Web-{43EC5368-D93F-4131-9478-D79E53DD0E36}" dt="2017-12-12T16:55:38.939" v="76"/>
          <ac:picMkLst>
            <pc:docMk/>
            <pc:sldMk cId="4251164650" sldId="294"/>
            <ac:picMk id="7" creationId="{BC15EFBD-F4F4-4844-9EF6-BE30E4AD6441}"/>
          </ac:picMkLst>
        </pc:picChg>
        <pc:picChg chg="add mod ord">
          <ac:chgData name="Michelle Thompson" userId="ee3cab453d2e24a1" providerId="Windows Live" clId="Web-{43EC5368-D93F-4131-9478-D79E53DD0E36}" dt="2017-12-12T16:56:22.362" v="83"/>
          <ac:picMkLst>
            <pc:docMk/>
            <pc:sldMk cId="4251164650" sldId="294"/>
            <ac:picMk id="9" creationId="{C3A8644C-BCDB-44C6-A66B-FA7CAD5A18FC}"/>
          </ac:picMkLst>
        </pc:picChg>
      </pc:sldChg>
    </pc:docChg>
  </pc:docChgLst>
  <pc:docChgLst>
    <pc:chgData name="Michelle Thompson" userId="ee3cab453d2e24a1" providerId="Windows Live" clId="Web-{894EEB5C-BD74-4D5C-9A74-8ECBC9175A89}"/>
    <pc:docChg chg="modSld">
      <pc:chgData name="Michelle Thompson" userId="ee3cab453d2e24a1" providerId="Windows Live" clId="Web-{894EEB5C-BD74-4D5C-9A74-8ECBC9175A89}" dt="2017-12-12T16:45:23.150" v="0"/>
      <pc:docMkLst>
        <pc:docMk/>
      </pc:docMkLst>
      <pc:sldChg chg="modSp">
        <pc:chgData name="Michelle Thompson" userId="ee3cab453d2e24a1" providerId="Windows Live" clId="Web-{894EEB5C-BD74-4D5C-9A74-8ECBC9175A89}" dt="2017-12-12T16:45:23.150" v="0"/>
        <pc:sldMkLst>
          <pc:docMk/>
          <pc:sldMk cId="2213590847" sldId="256"/>
        </pc:sldMkLst>
        <pc:spChg chg="mod">
          <ac:chgData name="Michelle Thompson" userId="ee3cab453d2e24a1" providerId="Windows Live" clId="Web-{894EEB5C-BD74-4D5C-9A74-8ECBC9175A89}" dt="2017-12-12T16:45:23.150" v="0"/>
          <ac:spMkLst>
            <pc:docMk/>
            <pc:sldMk cId="2213590847" sldId="256"/>
            <ac:spMk id="2" creationId="{00000000-0000-0000-0000-000000000000}"/>
          </ac:spMkLst>
        </pc:spChg>
      </pc:sldChg>
    </pc:docChg>
  </pc:docChgLst>
  <pc:docChgLst>
    <pc:chgData name="Michelle Thompson" userId="ee3cab453d2e24a1" providerId="Windows Live" clId="Web-{577223B4-ACC5-4331-A202-A3EC39FE4335}"/>
    <pc:docChg chg="modSld">
      <pc:chgData name="Michelle Thompson" userId="ee3cab453d2e24a1" providerId="Windows Live" clId="Web-{577223B4-ACC5-4331-A202-A3EC39FE4335}" dt="2017-12-12T16:47:38.527" v="9"/>
      <pc:docMkLst>
        <pc:docMk/>
      </pc:docMkLst>
      <pc:sldChg chg="modSp">
        <pc:chgData name="Michelle Thompson" userId="ee3cab453d2e24a1" providerId="Windows Live" clId="Web-{577223B4-ACC5-4331-A202-A3EC39FE4335}" dt="2017-12-12T16:47:38.527" v="9"/>
        <pc:sldMkLst>
          <pc:docMk/>
          <pc:sldMk cId="2213590847" sldId="256"/>
        </pc:sldMkLst>
        <pc:spChg chg="mod">
          <ac:chgData name="Michelle Thompson" userId="ee3cab453d2e24a1" providerId="Windows Live" clId="Web-{577223B4-ACC5-4331-A202-A3EC39FE4335}" dt="2017-12-12T16:47:38.527" v="9"/>
          <ac:spMkLst>
            <pc:docMk/>
            <pc:sldMk cId="2213590847"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B3B5D-CB9A-47F3-B124-A18E326DD672}" type="datetimeFigureOut">
              <a:rPr lang="en-US"/>
              <a:t>12/16/17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F9548-3BDB-4F7A-AB22-32D0BC1DF25F}" type="slidenum">
              <a:rPr lang="en-US"/>
              <a:t>‹#›</a:t>
            </a:fld>
            <a:endParaRPr lang="en-US"/>
          </a:p>
        </p:txBody>
      </p:sp>
    </p:spTree>
    <p:extLst>
      <p:ext uri="{BB962C8B-B14F-4D97-AF65-F5344CB8AC3E}">
        <p14:creationId xmlns:p14="http://schemas.microsoft.com/office/powerpoint/2010/main" val="279042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a:t>
            </a:fld>
            <a:endParaRPr lang="en-US"/>
          </a:p>
        </p:txBody>
      </p:sp>
    </p:spTree>
    <p:extLst>
      <p:ext uri="{BB962C8B-B14F-4D97-AF65-F5344CB8AC3E}">
        <p14:creationId xmlns:p14="http://schemas.microsoft.com/office/powerpoint/2010/main" val="106083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10</a:t>
            </a:fld>
            <a:endParaRPr lang="en-US"/>
          </a:p>
        </p:txBody>
      </p:sp>
    </p:spTree>
    <p:extLst>
      <p:ext uri="{BB962C8B-B14F-4D97-AF65-F5344CB8AC3E}">
        <p14:creationId xmlns:p14="http://schemas.microsoft.com/office/powerpoint/2010/main" val="127929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11</a:t>
            </a:fld>
            <a:endParaRPr lang="en-US"/>
          </a:p>
        </p:txBody>
      </p:sp>
    </p:spTree>
    <p:extLst>
      <p:ext uri="{BB962C8B-B14F-4D97-AF65-F5344CB8AC3E}">
        <p14:creationId xmlns:p14="http://schemas.microsoft.com/office/powerpoint/2010/main" val="1863206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Making things is fundamental to being human. The maker movement gets a lot of press and attention. People are celebrated because they make an interesting, useful, or beautiful artifact. The more "from scratch" the object or artifact is, the better.</a:t>
            </a:r>
          </a:p>
          <a:p>
            <a:r>
              <a:rPr lang="en-US" dirty="0">
                <a:latin typeface="Calibri"/>
              </a:rPr>
              <a:t/>
            </a:r>
            <a:br>
              <a:rPr lang="en-US" dirty="0">
                <a:latin typeface="Calibri"/>
              </a:rPr>
            </a:br>
            <a:endParaRPr lang="en-US" dirty="0">
              <a:latin typeface="Calibri"/>
            </a:endParaRPr>
          </a:p>
          <a:p>
            <a:r>
              <a:rPr lang="en-US" dirty="0">
                <a:latin typeface="Calibri"/>
              </a:rPr>
              <a:t>However, another extremely important area for 3D printers is in fixing things. If you've ever gotten into a hobby such as renovating old cars, or repairing old radios, then you have run into the problem of things turning into </a:t>
            </a:r>
            <a:r>
              <a:rPr lang="en-US" dirty="0" err="1">
                <a:latin typeface="Calibri"/>
              </a:rPr>
              <a:t>unobtanium</a:t>
            </a:r>
            <a:r>
              <a:rPr lang="en-US" dirty="0">
                <a:latin typeface="Calibri"/>
              </a:rPr>
              <a:t>. As long as you can describe or scan or specify a part, you can 3D print it. If you can 3D print it, then you can cast it, make a mold, and make that part out of something more durable than the materials of what you usually print with. </a:t>
            </a:r>
          </a:p>
          <a:p>
            <a:r>
              <a:rPr lang="en-US" dirty="0">
                <a:latin typeface="Calibri"/>
              </a:rPr>
              <a:t/>
            </a:r>
            <a:br>
              <a:rPr lang="en-US" dirty="0">
                <a:latin typeface="Calibri"/>
              </a:rPr>
            </a:br>
            <a:endParaRPr lang="en-US" dirty="0">
              <a:latin typeface="Calibri"/>
            </a:endParaRPr>
          </a:p>
          <a:p>
            <a:r>
              <a:rPr lang="en-US" dirty="0">
                <a:latin typeface="Calibri"/>
              </a:rPr>
              <a:t>The artistic side of 3D printing is enormous. Jewelry, sculptures, clever puzzles, toys, clothing, shoes, you name it. It's becoming a big deal in fashion to incorporate 3D printed aspects. Sometimes this is out of hard plastic material, and sometimes out of softer material. </a:t>
            </a:r>
          </a:p>
          <a:p>
            <a:r>
              <a:rPr lang="en-US" dirty="0">
                <a:latin typeface="Calibri"/>
              </a:rPr>
              <a:t/>
            </a:r>
            <a:br>
              <a:rPr lang="en-US" dirty="0">
                <a:latin typeface="Calibri"/>
              </a:rPr>
            </a:br>
            <a:endParaRPr lang="en-US" dirty="0">
              <a:latin typeface="Calibri"/>
            </a:endParaRPr>
          </a:p>
          <a:p>
            <a:r>
              <a:rPr lang="en-US" dirty="0">
                <a:latin typeface="Calibri"/>
              </a:rPr>
              <a:t>Finally, design. There is two aspects here. First, rapid prototyping where you do not send out your work to a third party. 3D printers allow you to keep your intellectual property within your company. With substantial industrial espionage going on, this is a big deal. Second, I can tell you all about this great new product. I can describe it, render it in 2D, go full marketing on you. However, if I can hand you a scale model of that thing, whether it is a car, a satellite, a building, furniture, anything really, then I have made it more real and you will be more inclined to believe I can produce it. Being able to rapidly create complex and highly detailed scale models of things from a design perspective is enormously powerful. </a:t>
            </a:r>
          </a:p>
        </p:txBody>
      </p:sp>
      <p:sp>
        <p:nvSpPr>
          <p:cNvPr id="4" name="Slide Number Placeholder 3"/>
          <p:cNvSpPr>
            <a:spLocks noGrp="1"/>
          </p:cNvSpPr>
          <p:nvPr>
            <p:ph type="sldNum" sz="quarter" idx="10"/>
          </p:nvPr>
        </p:nvSpPr>
        <p:spPr/>
        <p:txBody>
          <a:bodyPr/>
          <a:lstStyle/>
          <a:p>
            <a:fld id="{15AF9548-3BDB-4F7A-AB22-32D0BC1DF25F}" type="slidenum">
              <a:rPr lang="en-US"/>
              <a:t>12</a:t>
            </a:fld>
            <a:endParaRPr lang="en-US"/>
          </a:p>
        </p:txBody>
      </p:sp>
    </p:spTree>
    <p:extLst>
      <p:ext uri="{BB962C8B-B14F-4D97-AF65-F5344CB8AC3E}">
        <p14:creationId xmlns:p14="http://schemas.microsoft.com/office/powerpoint/2010/main" val="197162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13</a:t>
            </a:fld>
            <a:endParaRPr lang="en-US"/>
          </a:p>
        </p:txBody>
      </p:sp>
    </p:spTree>
    <p:extLst>
      <p:ext uri="{BB962C8B-B14F-4D97-AF65-F5344CB8AC3E}">
        <p14:creationId xmlns:p14="http://schemas.microsoft.com/office/powerpoint/2010/main" val="2629498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14</a:t>
            </a:fld>
            <a:endParaRPr lang="en-US"/>
          </a:p>
        </p:txBody>
      </p:sp>
    </p:spTree>
    <p:extLst>
      <p:ext uri="{BB962C8B-B14F-4D97-AF65-F5344CB8AC3E}">
        <p14:creationId xmlns:p14="http://schemas.microsoft.com/office/powerpoint/2010/main" val="191768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 of the commands</a:t>
            </a:r>
            <a:r>
              <a:rPr lang="en-US" baseline="0" dirty="0" smtClean="0"/>
              <a:t> used in </a:t>
            </a:r>
            <a:r>
              <a:rPr lang="en-US" baseline="0" dirty="0" err="1" smtClean="0"/>
              <a:t>OpenSCAD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a:t>15</a:t>
            </a:fld>
            <a:endParaRPr lang="en-US"/>
          </a:p>
        </p:txBody>
      </p:sp>
    </p:spTree>
    <p:extLst>
      <p:ext uri="{BB962C8B-B14F-4D97-AF65-F5344CB8AC3E}">
        <p14:creationId xmlns:p14="http://schemas.microsoft.com/office/powerpoint/2010/main" val="201817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project, a 122GHz dish,</a:t>
            </a:r>
            <a:r>
              <a:rPr lang="en-US" baseline="0" dirty="0" smtClean="0"/>
              <a:t> feed, and </a:t>
            </a:r>
            <a:r>
              <a:rPr lang="en-US" baseline="0" dirty="0" err="1" smtClean="0"/>
              <a:t>subreflector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smtClean="0"/>
              <a:t>16</a:t>
            </a:fld>
            <a:endParaRPr lang="en-US"/>
          </a:p>
        </p:txBody>
      </p:sp>
    </p:spTree>
    <p:extLst>
      <p:ext uri="{BB962C8B-B14F-4D97-AF65-F5344CB8AC3E}">
        <p14:creationId xmlns:p14="http://schemas.microsoft.com/office/powerpoint/2010/main" val="149204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17</a:t>
            </a:fld>
            <a:endParaRPr lang="en-US"/>
          </a:p>
        </p:txBody>
      </p:sp>
    </p:spTree>
    <p:extLst>
      <p:ext uri="{BB962C8B-B14F-4D97-AF65-F5344CB8AC3E}">
        <p14:creationId xmlns:p14="http://schemas.microsoft.com/office/powerpoint/2010/main" val="3661303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Why do we need complex horn shapes?</a:t>
            </a:r>
          </a:p>
        </p:txBody>
      </p:sp>
      <p:sp>
        <p:nvSpPr>
          <p:cNvPr id="4" name="Slide Number Placeholder 3"/>
          <p:cNvSpPr>
            <a:spLocks noGrp="1"/>
          </p:cNvSpPr>
          <p:nvPr>
            <p:ph type="sldNum" sz="quarter" idx="10"/>
          </p:nvPr>
        </p:nvSpPr>
        <p:spPr/>
        <p:txBody>
          <a:bodyPr/>
          <a:lstStyle/>
          <a:p>
            <a:fld id="{15AF9548-3BDB-4F7A-AB22-32D0BC1DF25F}" type="slidenum">
              <a:rPr lang="en-US"/>
              <a:t>18</a:t>
            </a:fld>
            <a:endParaRPr lang="en-US"/>
          </a:p>
        </p:txBody>
      </p:sp>
    </p:spTree>
    <p:extLst>
      <p:ext uri="{BB962C8B-B14F-4D97-AF65-F5344CB8AC3E}">
        <p14:creationId xmlns:p14="http://schemas.microsoft.com/office/powerpoint/2010/main" val="8565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Why do we need complex horn shapes? Phase error. </a:t>
            </a:r>
          </a:p>
        </p:txBody>
      </p:sp>
      <p:sp>
        <p:nvSpPr>
          <p:cNvPr id="4" name="Slide Number Placeholder 3"/>
          <p:cNvSpPr>
            <a:spLocks noGrp="1"/>
          </p:cNvSpPr>
          <p:nvPr>
            <p:ph type="sldNum" sz="quarter" idx="10"/>
          </p:nvPr>
        </p:nvSpPr>
        <p:spPr/>
        <p:txBody>
          <a:bodyPr/>
          <a:lstStyle/>
          <a:p>
            <a:fld id="{15AF9548-3BDB-4F7A-AB22-32D0BC1DF25F}" type="slidenum">
              <a:rPr lang="en-US"/>
              <a:t>19</a:t>
            </a:fld>
            <a:endParaRPr lang="en-US"/>
          </a:p>
        </p:txBody>
      </p:sp>
    </p:spTree>
    <p:extLst>
      <p:ext uri="{BB962C8B-B14F-4D97-AF65-F5344CB8AC3E}">
        <p14:creationId xmlns:p14="http://schemas.microsoft.com/office/powerpoint/2010/main" val="112979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595959"/>
                </a:solidFill>
                <a:latin typeface="Gill Sans MT"/>
              </a:rPr>
              <a:t>(Plenty book </a:t>
            </a:r>
            <a:r>
              <a:rPr lang="en-US" dirty="0" err="1">
                <a:solidFill>
                  <a:srgbClr val="595959"/>
                </a:solidFill>
                <a:latin typeface="Gill Sans MT"/>
              </a:rPr>
              <a:t>lernin</a:t>
            </a:r>
            <a:r>
              <a:rPr lang="en-US" dirty="0">
                <a:solidFill>
                  <a:srgbClr val="595959"/>
                </a:solidFill>
                <a:latin typeface="Gill Sans MT"/>
              </a:rPr>
              <a:t>')</a:t>
            </a:r>
          </a:p>
          <a:p>
            <a:r>
              <a:rPr lang="en-US" dirty="0">
                <a:solidFill>
                  <a:srgbClr val="595959"/>
                </a:solidFill>
                <a:latin typeface="Gill Sans MT"/>
              </a:rPr>
              <a:t/>
            </a:r>
            <a:br>
              <a:rPr lang="en-US" dirty="0">
                <a:solidFill>
                  <a:srgbClr val="595959"/>
                </a:solidFill>
                <a:latin typeface="Gill Sans MT"/>
              </a:rPr>
            </a:br>
            <a:endParaRPr lang="en-US" dirty="0">
              <a:solidFill>
                <a:srgbClr val="595959"/>
              </a:solidFill>
              <a:latin typeface="Gill Sans MT"/>
            </a:endParaRPr>
          </a:p>
          <a:p>
            <a:r>
              <a:rPr lang="en-US" dirty="0">
                <a:solidFill>
                  <a:srgbClr val="595959"/>
                </a:solidFill>
                <a:latin typeface="Gill Sans MT"/>
              </a:rPr>
              <a:t>(Hey </a:t>
            </a:r>
            <a:r>
              <a:rPr lang="en-US" dirty="0" err="1">
                <a:solidFill>
                  <a:srgbClr val="595959"/>
                </a:solidFill>
                <a:latin typeface="Gill Sans MT"/>
              </a:rPr>
              <a:t>ya'll</a:t>
            </a:r>
            <a:r>
              <a:rPr lang="en-US" dirty="0">
                <a:solidFill>
                  <a:srgbClr val="595959"/>
                </a:solidFill>
                <a:latin typeface="Gill Sans MT"/>
              </a:rPr>
              <a:t>. Watch this!)</a:t>
            </a:r>
          </a:p>
          <a:p>
            <a:r>
              <a:rPr lang="en-US" dirty="0">
                <a:solidFill>
                  <a:srgbClr val="595959"/>
                </a:solidFill>
                <a:latin typeface="Gill Sans MT"/>
              </a:rPr>
              <a:t/>
            </a:r>
            <a:br>
              <a:rPr lang="en-US" dirty="0">
                <a:solidFill>
                  <a:srgbClr val="595959"/>
                </a:solidFill>
                <a:latin typeface="Gill Sans MT"/>
              </a:rPr>
            </a:br>
            <a:endParaRPr lang="en-US" dirty="0">
              <a:solidFill>
                <a:srgbClr val="595959"/>
              </a:solidFill>
              <a:latin typeface="Gill Sans MT"/>
            </a:endParaRPr>
          </a:p>
          <a:p>
            <a:r>
              <a:rPr lang="en-US" dirty="0">
                <a:solidFill>
                  <a:srgbClr val="595959"/>
                </a:solidFill>
                <a:latin typeface="Gill Sans MT"/>
              </a:rPr>
              <a:t>My primary interest is in technical experimentation on the microwave bands. I lead </a:t>
            </a:r>
            <a:r>
              <a:rPr lang="en-US" dirty="0" smtClean="0">
                <a:solidFill>
                  <a:srgbClr val="595959"/>
                </a:solidFill>
                <a:latin typeface="Gill Sans MT"/>
              </a:rPr>
              <a:t>AMSAT</a:t>
            </a:r>
            <a:r>
              <a:rPr lang="en-US" baseline="0" dirty="0" smtClean="0">
                <a:solidFill>
                  <a:srgbClr val="595959"/>
                </a:solidFill>
                <a:latin typeface="Gill Sans MT"/>
              </a:rPr>
              <a:t> Phase 4 Ground</a:t>
            </a:r>
            <a:r>
              <a:rPr lang="en-US" dirty="0" smtClean="0">
                <a:solidFill>
                  <a:srgbClr val="595959"/>
                </a:solidFill>
                <a:latin typeface="Gill Sans MT"/>
              </a:rPr>
              <a:t>, am trustee for Palomar Amateur</a:t>
            </a:r>
            <a:r>
              <a:rPr lang="en-US" baseline="0" dirty="0" smtClean="0">
                <a:solidFill>
                  <a:srgbClr val="595959"/>
                </a:solidFill>
                <a:latin typeface="Gill Sans MT"/>
              </a:rPr>
              <a:t> Radio Club</a:t>
            </a:r>
            <a:r>
              <a:rPr lang="en-US" dirty="0" smtClean="0">
                <a:solidFill>
                  <a:srgbClr val="595959"/>
                </a:solidFill>
                <a:latin typeface="Gill Sans MT"/>
              </a:rPr>
              <a:t>, and am </a:t>
            </a:r>
            <a:r>
              <a:rPr lang="en-US" dirty="0">
                <a:solidFill>
                  <a:srgbClr val="595959"/>
                </a:solidFill>
                <a:latin typeface="Gill Sans MT"/>
              </a:rPr>
              <a:t>a life member of 10-10 International, ARRL, and AMSAT. </a:t>
            </a:r>
          </a:p>
        </p:txBody>
      </p:sp>
      <p:sp>
        <p:nvSpPr>
          <p:cNvPr id="4" name="Slide Number Placeholder 3"/>
          <p:cNvSpPr>
            <a:spLocks noGrp="1"/>
          </p:cNvSpPr>
          <p:nvPr>
            <p:ph type="sldNum" sz="quarter" idx="10"/>
          </p:nvPr>
        </p:nvSpPr>
        <p:spPr/>
        <p:txBody>
          <a:bodyPr/>
          <a:lstStyle/>
          <a:p>
            <a:fld id="{15AF9548-3BDB-4F7A-AB22-32D0BC1DF25F}" type="slidenum">
              <a:rPr lang="en-US"/>
              <a:t>2</a:t>
            </a:fld>
            <a:endParaRPr lang="en-US"/>
          </a:p>
        </p:txBody>
      </p:sp>
    </p:spTree>
    <p:extLst>
      <p:ext uri="{BB962C8B-B14F-4D97-AF65-F5344CB8AC3E}">
        <p14:creationId xmlns:p14="http://schemas.microsoft.com/office/powerpoint/2010/main" val="236809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Here's a comparison of horn contours, or tapers. Each taper affects the reflected wavefront differently. </a:t>
            </a:r>
          </a:p>
        </p:txBody>
      </p:sp>
      <p:sp>
        <p:nvSpPr>
          <p:cNvPr id="4" name="Slide Number Placeholder 3"/>
          <p:cNvSpPr>
            <a:spLocks noGrp="1"/>
          </p:cNvSpPr>
          <p:nvPr>
            <p:ph type="sldNum" sz="quarter" idx="10"/>
          </p:nvPr>
        </p:nvSpPr>
        <p:spPr/>
        <p:txBody>
          <a:bodyPr/>
          <a:lstStyle/>
          <a:p>
            <a:fld id="{15AF9548-3BDB-4F7A-AB22-32D0BC1DF25F}" type="slidenum">
              <a:rPr lang="en-US"/>
              <a:t>20</a:t>
            </a:fld>
            <a:endParaRPr lang="en-US"/>
          </a:p>
        </p:txBody>
      </p:sp>
    </p:spTree>
    <p:extLst>
      <p:ext uri="{BB962C8B-B14F-4D97-AF65-F5344CB8AC3E}">
        <p14:creationId xmlns:p14="http://schemas.microsoft.com/office/powerpoint/2010/main" val="40158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The ability to amplify audio created a huge demand for research into improving horn antenna design. </a:t>
            </a:r>
          </a:p>
        </p:txBody>
      </p:sp>
      <p:sp>
        <p:nvSpPr>
          <p:cNvPr id="4" name="Slide Number Placeholder 3"/>
          <p:cNvSpPr>
            <a:spLocks noGrp="1"/>
          </p:cNvSpPr>
          <p:nvPr>
            <p:ph type="sldNum" sz="quarter" idx="10"/>
          </p:nvPr>
        </p:nvSpPr>
        <p:spPr/>
        <p:txBody>
          <a:bodyPr/>
          <a:lstStyle/>
          <a:p>
            <a:fld id="{15AF9548-3BDB-4F7A-AB22-32D0BC1DF25F}" type="slidenum">
              <a:rPr lang="en-US"/>
              <a:t>21</a:t>
            </a:fld>
            <a:endParaRPr lang="en-US"/>
          </a:p>
        </p:txBody>
      </p:sp>
    </p:spTree>
    <p:extLst>
      <p:ext uri="{BB962C8B-B14F-4D97-AF65-F5344CB8AC3E}">
        <p14:creationId xmlns:p14="http://schemas.microsoft.com/office/powerpoint/2010/main" val="144608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22</a:t>
            </a:fld>
            <a:endParaRPr lang="en-US"/>
          </a:p>
        </p:txBody>
      </p:sp>
    </p:spTree>
    <p:extLst>
      <p:ext uri="{BB962C8B-B14F-4D97-AF65-F5344CB8AC3E}">
        <p14:creationId xmlns:p14="http://schemas.microsoft.com/office/powerpoint/2010/main" val="1004005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23</a:t>
            </a:fld>
            <a:endParaRPr lang="en-US"/>
          </a:p>
        </p:txBody>
      </p:sp>
    </p:spTree>
    <p:extLst>
      <p:ext uri="{BB962C8B-B14F-4D97-AF65-F5344CB8AC3E}">
        <p14:creationId xmlns:p14="http://schemas.microsoft.com/office/powerpoint/2010/main" val="160664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something that we *know* works in metal. Print</a:t>
            </a:r>
            <a:r>
              <a:rPr lang="en-US" baseline="0" dirty="0" smtClean="0"/>
              <a:t> it and then make it match to prove that 3d printed horns will work for research.</a:t>
            </a:r>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a:t>24</a:t>
            </a:fld>
            <a:endParaRPr lang="en-US"/>
          </a:p>
        </p:txBody>
      </p:sp>
    </p:spTree>
    <p:extLst>
      <p:ext uri="{BB962C8B-B14F-4D97-AF65-F5344CB8AC3E}">
        <p14:creationId xmlns:p14="http://schemas.microsoft.com/office/powerpoint/2010/main" val="174174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214 lines of code, researching how to mathematically specify a horn antenna, and weeks of working through mistakes in the modeling resulted in almost exactly what was </a:t>
            </a:r>
            <a:r>
              <a:rPr lang="en-US" dirty="0" smtClean="0">
                <a:latin typeface="Calibri"/>
              </a:rPr>
              <a:t>predicted. Whew!</a:t>
            </a:r>
            <a:r>
              <a:rPr lang="en-US" dirty="0">
                <a:latin typeface="Calibri"/>
              </a:rPr>
              <a:t> </a:t>
            </a:r>
          </a:p>
        </p:txBody>
      </p:sp>
      <p:sp>
        <p:nvSpPr>
          <p:cNvPr id="4" name="Slide Number Placeholder 3"/>
          <p:cNvSpPr>
            <a:spLocks noGrp="1"/>
          </p:cNvSpPr>
          <p:nvPr>
            <p:ph type="sldNum" sz="quarter" idx="10"/>
          </p:nvPr>
        </p:nvSpPr>
        <p:spPr/>
        <p:txBody>
          <a:bodyPr/>
          <a:lstStyle/>
          <a:p>
            <a:fld id="{15AF9548-3BDB-4F7A-AB22-32D0BC1DF25F}" type="slidenum">
              <a:rPr lang="en-US"/>
              <a:t>25</a:t>
            </a:fld>
            <a:endParaRPr lang="en-US"/>
          </a:p>
        </p:txBody>
      </p:sp>
    </p:spTree>
    <p:extLst>
      <p:ext uri="{BB962C8B-B14F-4D97-AF65-F5344CB8AC3E}">
        <p14:creationId xmlns:p14="http://schemas.microsoft.com/office/powerpoint/2010/main" val="489694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26</a:t>
            </a:fld>
            <a:endParaRPr lang="en-US"/>
          </a:p>
        </p:txBody>
      </p:sp>
    </p:spTree>
    <p:extLst>
      <p:ext uri="{BB962C8B-B14F-4D97-AF65-F5344CB8AC3E}">
        <p14:creationId xmlns:p14="http://schemas.microsoft.com/office/powerpoint/2010/main" val="308252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27</a:t>
            </a:fld>
            <a:endParaRPr lang="en-US"/>
          </a:p>
        </p:txBody>
      </p:sp>
    </p:spTree>
    <p:extLst>
      <p:ext uri="{BB962C8B-B14F-4D97-AF65-F5344CB8AC3E}">
        <p14:creationId xmlns:p14="http://schemas.microsoft.com/office/powerpoint/2010/main" val="4142452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28</a:t>
            </a:fld>
            <a:endParaRPr lang="en-US"/>
          </a:p>
        </p:txBody>
      </p:sp>
    </p:spTree>
    <p:extLst>
      <p:ext uri="{BB962C8B-B14F-4D97-AF65-F5344CB8AC3E}">
        <p14:creationId xmlns:p14="http://schemas.microsoft.com/office/powerpoint/2010/main" val="611737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29</a:t>
            </a:fld>
            <a:endParaRPr lang="en-US"/>
          </a:p>
        </p:txBody>
      </p:sp>
    </p:spTree>
    <p:extLst>
      <p:ext uri="{BB962C8B-B14F-4D97-AF65-F5344CB8AC3E}">
        <p14:creationId xmlns:p14="http://schemas.microsoft.com/office/powerpoint/2010/main" val="399104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a:t>
            </a:fld>
            <a:endParaRPr lang="en-US"/>
          </a:p>
        </p:txBody>
      </p:sp>
    </p:spTree>
    <p:extLst>
      <p:ext uri="{BB962C8B-B14F-4D97-AF65-F5344CB8AC3E}">
        <p14:creationId xmlns:p14="http://schemas.microsoft.com/office/powerpoint/2010/main" val="427483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30</a:t>
            </a:fld>
            <a:endParaRPr lang="en-US"/>
          </a:p>
        </p:txBody>
      </p:sp>
    </p:spTree>
    <p:extLst>
      <p:ext uri="{BB962C8B-B14F-4D97-AF65-F5344CB8AC3E}">
        <p14:creationId xmlns:p14="http://schemas.microsoft.com/office/powerpoint/2010/main" val="68136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31</a:t>
            </a:fld>
            <a:endParaRPr lang="en-US"/>
          </a:p>
        </p:txBody>
      </p:sp>
    </p:spTree>
    <p:extLst>
      <p:ext uri="{BB962C8B-B14F-4D97-AF65-F5344CB8AC3E}">
        <p14:creationId xmlns:p14="http://schemas.microsoft.com/office/powerpoint/2010/main" val="178897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Here is the print in action! 40 hours to print the horn. </a:t>
            </a:r>
          </a:p>
        </p:txBody>
      </p:sp>
      <p:sp>
        <p:nvSpPr>
          <p:cNvPr id="4" name="Slide Number Placeholder 3"/>
          <p:cNvSpPr>
            <a:spLocks noGrp="1"/>
          </p:cNvSpPr>
          <p:nvPr>
            <p:ph type="sldNum" sz="quarter" idx="10"/>
          </p:nvPr>
        </p:nvSpPr>
        <p:spPr/>
        <p:txBody>
          <a:bodyPr/>
          <a:lstStyle/>
          <a:p>
            <a:fld id="{15AF9548-3BDB-4F7A-AB22-32D0BC1DF25F}" type="slidenum">
              <a:rPr lang="en-US"/>
              <a:t>32</a:t>
            </a:fld>
            <a:endParaRPr lang="en-US"/>
          </a:p>
        </p:txBody>
      </p:sp>
    </p:spTree>
    <p:extLst>
      <p:ext uri="{BB962C8B-B14F-4D97-AF65-F5344CB8AC3E}">
        <p14:creationId xmlns:p14="http://schemas.microsoft.com/office/powerpoint/2010/main" val="940318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33</a:t>
            </a:fld>
            <a:endParaRPr lang="en-US"/>
          </a:p>
        </p:txBody>
      </p:sp>
    </p:spTree>
    <p:extLst>
      <p:ext uri="{BB962C8B-B14F-4D97-AF65-F5344CB8AC3E}">
        <p14:creationId xmlns:p14="http://schemas.microsoft.com/office/powerpoint/2010/main" val="364541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Metallization. Dinosaur for scale. </a:t>
            </a:r>
          </a:p>
        </p:txBody>
      </p:sp>
      <p:sp>
        <p:nvSpPr>
          <p:cNvPr id="4" name="Slide Number Placeholder 3"/>
          <p:cNvSpPr>
            <a:spLocks noGrp="1"/>
          </p:cNvSpPr>
          <p:nvPr>
            <p:ph type="sldNum" sz="quarter" idx="10"/>
          </p:nvPr>
        </p:nvSpPr>
        <p:spPr/>
        <p:txBody>
          <a:bodyPr/>
          <a:lstStyle/>
          <a:p>
            <a:fld id="{15AF9548-3BDB-4F7A-AB22-32D0BC1DF25F}" type="slidenum">
              <a:rPr lang="en-US"/>
              <a:t>34</a:t>
            </a:fld>
            <a:endParaRPr lang="en-US"/>
          </a:p>
        </p:txBody>
      </p:sp>
    </p:spTree>
    <p:extLst>
      <p:ext uri="{BB962C8B-B14F-4D97-AF65-F5344CB8AC3E}">
        <p14:creationId xmlns:p14="http://schemas.microsoft.com/office/powerpoint/2010/main" val="1056254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One of two elliptical horns worked. The failure was due to the way the two pieces were glued together. Another area of active research and improvement is the SMA connector. Moving to a waveguide-based horn is an obvious solution. </a:t>
            </a:r>
          </a:p>
        </p:txBody>
      </p:sp>
      <p:sp>
        <p:nvSpPr>
          <p:cNvPr id="4" name="Slide Number Placeholder 3"/>
          <p:cNvSpPr>
            <a:spLocks noGrp="1"/>
          </p:cNvSpPr>
          <p:nvPr>
            <p:ph type="sldNum" sz="quarter" idx="10"/>
          </p:nvPr>
        </p:nvSpPr>
        <p:spPr/>
        <p:txBody>
          <a:bodyPr/>
          <a:lstStyle/>
          <a:p>
            <a:fld id="{15AF9548-3BDB-4F7A-AB22-32D0BC1DF25F}" type="slidenum">
              <a:rPr lang="en-US"/>
              <a:t>35</a:t>
            </a:fld>
            <a:endParaRPr lang="en-US"/>
          </a:p>
        </p:txBody>
      </p:sp>
    </p:spTree>
    <p:extLst>
      <p:ext uri="{BB962C8B-B14F-4D97-AF65-F5344CB8AC3E}">
        <p14:creationId xmlns:p14="http://schemas.microsoft.com/office/powerpoint/2010/main" val="506049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36</a:t>
            </a:fld>
            <a:endParaRPr lang="en-US"/>
          </a:p>
        </p:txBody>
      </p:sp>
    </p:spTree>
    <p:extLst>
      <p:ext uri="{BB962C8B-B14F-4D97-AF65-F5344CB8AC3E}">
        <p14:creationId xmlns:p14="http://schemas.microsoft.com/office/powerpoint/2010/main" val="3661303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find this educational</a:t>
            </a:r>
            <a:r>
              <a:rPr lang="en-US" baseline="0" dirty="0" smtClean="0"/>
              <a:t> 1:1 scale model of Fox 1B on </a:t>
            </a:r>
            <a:r>
              <a:rPr lang="en-US" baseline="0" dirty="0" err="1" smtClean="0"/>
              <a:t>Thingiverse</a:t>
            </a:r>
            <a:r>
              <a:rPr lang="en-US" baseline="0" dirty="0" smtClean="0"/>
              <a:t> on the web.</a:t>
            </a:r>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smtClean="0"/>
              <a:t>37</a:t>
            </a:fld>
            <a:endParaRPr lang="en-US"/>
          </a:p>
        </p:txBody>
      </p:sp>
    </p:spTree>
    <p:extLst>
      <p:ext uri="{BB962C8B-B14F-4D97-AF65-F5344CB8AC3E}">
        <p14:creationId xmlns:p14="http://schemas.microsoft.com/office/powerpoint/2010/main" val="75186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38</a:t>
            </a:fld>
            <a:endParaRPr lang="en-US"/>
          </a:p>
        </p:txBody>
      </p:sp>
    </p:spTree>
    <p:extLst>
      <p:ext uri="{BB962C8B-B14F-4D97-AF65-F5344CB8AC3E}">
        <p14:creationId xmlns:p14="http://schemas.microsoft.com/office/powerpoint/2010/main" val="366130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smtClean="0"/>
              <a:t>39</a:t>
            </a:fld>
            <a:endParaRPr lang="en-US"/>
          </a:p>
        </p:txBody>
      </p:sp>
    </p:spTree>
    <p:extLst>
      <p:ext uri="{BB962C8B-B14F-4D97-AF65-F5344CB8AC3E}">
        <p14:creationId xmlns:p14="http://schemas.microsoft.com/office/powerpoint/2010/main" val="34394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Industrial 3D printers have been around for a while. At least since 1989</a:t>
            </a:r>
            <a:r>
              <a:rPr lang="en-US" dirty="0" smtClean="0"/>
              <a:t>. By far the most common use in industry is to accelerate product</a:t>
            </a:r>
            <a:r>
              <a:rPr lang="en-US" baseline="0" dirty="0" smtClean="0"/>
              <a:t> development, followed closely by customized products and to provide production flexibility. </a:t>
            </a:r>
            <a:br>
              <a:rPr lang="en-US" baseline="0" dirty="0" smtClean="0"/>
            </a:br>
            <a:endParaRPr lang="en-US" dirty="0" smtClean="0"/>
          </a:p>
          <a:p>
            <a:r>
              <a:rPr lang="en-US" dirty="0" smtClean="0"/>
              <a:t>Hobbyist </a:t>
            </a:r>
            <a:r>
              <a:rPr lang="en-US" dirty="0"/>
              <a:t>and experimenter 3D printing options are relatively recent. </a:t>
            </a:r>
            <a:r>
              <a:rPr lang="en-US" dirty="0" smtClean="0"/>
              <a:t>By</a:t>
            </a:r>
            <a:r>
              <a:rPr lang="en-US" baseline="0" dirty="0" smtClean="0"/>
              <a:t> late</a:t>
            </a:r>
            <a:r>
              <a:rPr lang="en-US" dirty="0" smtClean="0"/>
              <a:t> 2015, </a:t>
            </a:r>
            <a:r>
              <a:rPr lang="en-US" dirty="0"/>
              <a:t>there </a:t>
            </a:r>
            <a:r>
              <a:rPr lang="en-US" dirty="0" smtClean="0"/>
              <a:t>were </a:t>
            </a:r>
            <a:r>
              <a:rPr lang="en-US" dirty="0">
                <a:solidFill>
                  <a:srgbClr val="333A42"/>
                </a:solidFill>
                <a:latin typeface="Noto Serif"/>
              </a:rPr>
              <a:t>257 companies in 9 categories across 27 countries, with a total of 517 million in funding. </a:t>
            </a:r>
            <a:r>
              <a:rPr lang="en-US" dirty="0" smtClean="0">
                <a:solidFill>
                  <a:srgbClr val="333A42"/>
                </a:solidFill>
                <a:latin typeface="Noto Serif"/>
              </a:rPr>
              <a:t/>
            </a:r>
            <a:br>
              <a:rPr lang="en-US" dirty="0" smtClean="0">
                <a:solidFill>
                  <a:srgbClr val="333A42"/>
                </a:solidFill>
                <a:latin typeface="Noto Serif"/>
              </a:rPr>
            </a:br>
            <a:r>
              <a:rPr lang="en-US" dirty="0" smtClean="0">
                <a:solidFill>
                  <a:srgbClr val="333A42"/>
                </a:solidFill>
                <a:latin typeface="Noto Serif"/>
              </a:rPr>
              <a:t/>
            </a:r>
            <a:br>
              <a:rPr lang="en-US" dirty="0" smtClean="0">
                <a:solidFill>
                  <a:srgbClr val="333A42"/>
                </a:solidFill>
                <a:latin typeface="Noto Serif"/>
              </a:rPr>
            </a:br>
            <a:r>
              <a:rPr lang="en-US" dirty="0" smtClean="0">
                <a:solidFill>
                  <a:srgbClr val="333A42"/>
                </a:solidFill>
                <a:latin typeface="Noto Serif"/>
              </a:rPr>
              <a:t>New </a:t>
            </a:r>
            <a:r>
              <a:rPr lang="en-US" dirty="0">
                <a:solidFill>
                  <a:srgbClr val="333A42"/>
                </a:solidFill>
                <a:latin typeface="Noto Serif"/>
              </a:rPr>
              <a:t>startups are at every Maker Faire, and places like San Diego </a:t>
            </a:r>
            <a:r>
              <a:rPr lang="en-US" dirty="0" err="1">
                <a:solidFill>
                  <a:srgbClr val="333A42"/>
                </a:solidFill>
                <a:latin typeface="Noto Serif"/>
              </a:rPr>
              <a:t>MakerPlace</a:t>
            </a:r>
            <a:r>
              <a:rPr lang="en-US" dirty="0">
                <a:solidFill>
                  <a:srgbClr val="333A42"/>
                </a:solidFill>
                <a:latin typeface="Noto Serif"/>
              </a:rPr>
              <a:t> have high-end 3D printers for members to use, right beside table saws and sewing machines. </a:t>
            </a:r>
          </a:p>
          <a:p>
            <a:endParaRPr lang="en-US" dirty="0" smtClean="0">
              <a:solidFill>
                <a:srgbClr val="333A42"/>
              </a:solidFill>
              <a:latin typeface="Calibri"/>
            </a:endParaRPr>
          </a:p>
          <a:p>
            <a:r>
              <a:rPr lang="en-US" dirty="0" smtClean="0">
                <a:solidFill>
                  <a:srgbClr val="333A42"/>
                </a:solidFill>
                <a:latin typeface="Calibri"/>
              </a:rPr>
              <a:t>"</a:t>
            </a:r>
            <a:r>
              <a:rPr lang="en-US" dirty="0">
                <a:solidFill>
                  <a:srgbClr val="333A42"/>
                </a:solidFill>
                <a:latin typeface="Calibri"/>
              </a:rPr>
              <a:t>3D printing is not yet a commodity process for makers, experimentalists, and hobbyists." 3D printers are not like microwave ovens, where you put in the cup of cold water and you get a cup of hot water back out with six sigma certainty. 3D printers are not yet appliances, but that is clearly the goal of many 3D printer companies. Some of them simply try and sell their printers as if they were already there. When 3D </a:t>
            </a:r>
            <a:r>
              <a:rPr lang="en-US" dirty="0">
                <a:solidFill>
                  <a:srgbClr val="333A42"/>
                </a:solidFill>
                <a:latin typeface="Noto Serif"/>
              </a:rPr>
              <a:t>printing</a:t>
            </a:r>
            <a:r>
              <a:rPr lang="en-US" dirty="0">
                <a:solidFill>
                  <a:srgbClr val="333A42"/>
                </a:solidFill>
                <a:latin typeface="Calibri"/>
              </a:rPr>
              <a:t> is brought up in the educational space, and a school purchases a printer or gets one donated, and there isn't a human resource dedicated to keeping it running, adjusted, maintained and teaching all the different skill sets required to use it, then it inevitably ends up in a corner. Why? Because...</a:t>
            </a:r>
          </a:p>
        </p:txBody>
      </p:sp>
      <p:sp>
        <p:nvSpPr>
          <p:cNvPr id="4" name="Slide Number Placeholder 3"/>
          <p:cNvSpPr>
            <a:spLocks noGrp="1"/>
          </p:cNvSpPr>
          <p:nvPr>
            <p:ph type="sldNum" sz="quarter" idx="10"/>
          </p:nvPr>
        </p:nvSpPr>
        <p:spPr/>
        <p:txBody>
          <a:bodyPr/>
          <a:lstStyle/>
          <a:p>
            <a:fld id="{15AF9548-3BDB-4F7A-AB22-32D0BC1DF25F}" type="slidenum">
              <a:rPr lang="en-US"/>
              <a:t>4</a:t>
            </a:fld>
            <a:endParaRPr lang="en-US"/>
          </a:p>
        </p:txBody>
      </p:sp>
    </p:spTree>
    <p:extLst>
      <p:ext uri="{BB962C8B-B14F-4D97-AF65-F5344CB8AC3E}">
        <p14:creationId xmlns:p14="http://schemas.microsoft.com/office/powerpoint/2010/main" val="1562691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41</a:t>
            </a:fld>
            <a:endParaRPr lang="en-US"/>
          </a:p>
        </p:txBody>
      </p:sp>
    </p:spTree>
    <p:extLst>
      <p:ext uri="{BB962C8B-B14F-4D97-AF65-F5344CB8AC3E}">
        <p14:creationId xmlns:p14="http://schemas.microsoft.com/office/powerpoint/2010/main" val="3661303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F9548-3BDB-4F7A-AB22-32D0BC1DF25F}" type="slidenum">
              <a:rPr lang="en-US"/>
              <a:t>45</a:t>
            </a:fld>
            <a:endParaRPr lang="en-US"/>
          </a:p>
        </p:txBody>
      </p:sp>
    </p:spTree>
    <p:extLst>
      <p:ext uri="{BB962C8B-B14F-4D97-AF65-F5344CB8AC3E}">
        <p14:creationId xmlns:p14="http://schemas.microsoft.com/office/powerpoint/2010/main" val="74615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Because there are a lot of degrees of freedom and skills involved. The first time you try to print something feels like trying to sit down at a sewing machine and make a wedding gown when you've never stitched on a button. With 3D printing, sometimes you nail it, and sometimes you accidentally sew over your own finger. This has happened to me. Both the witch's hair and the sewing needle thing. </a:t>
            </a:r>
          </a:p>
        </p:txBody>
      </p:sp>
      <p:sp>
        <p:nvSpPr>
          <p:cNvPr id="4" name="Slide Number Placeholder 3"/>
          <p:cNvSpPr>
            <a:spLocks noGrp="1"/>
          </p:cNvSpPr>
          <p:nvPr>
            <p:ph type="sldNum" sz="quarter" idx="10"/>
          </p:nvPr>
        </p:nvSpPr>
        <p:spPr/>
        <p:txBody>
          <a:bodyPr/>
          <a:lstStyle/>
          <a:p>
            <a:fld id="{15AF9548-3BDB-4F7A-AB22-32D0BC1DF25F}" type="slidenum">
              <a:rPr lang="en-US"/>
              <a:t>5</a:t>
            </a:fld>
            <a:endParaRPr lang="en-US"/>
          </a:p>
        </p:txBody>
      </p:sp>
    </p:spTree>
    <p:extLst>
      <p:ext uri="{BB962C8B-B14F-4D97-AF65-F5344CB8AC3E}">
        <p14:creationId xmlns:p14="http://schemas.microsoft.com/office/powerpoint/2010/main" val="5100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This guy has been driven insane by 3D printing problems. </a:t>
            </a:r>
          </a:p>
          <a:p>
            <a:r>
              <a:rPr lang="en-US">
                <a:latin typeface="Calibri"/>
              </a:rPr>
              <a:t/>
            </a:r>
            <a:br>
              <a:rPr lang="en-US">
                <a:latin typeface="Calibri"/>
              </a:rPr>
            </a:br>
            <a:endParaRPr lang="en-US">
              <a:latin typeface="Calibri"/>
            </a:endParaRPr>
          </a:p>
          <a:p>
            <a:r>
              <a:rPr lang="en-US">
                <a:latin typeface="Calibri"/>
              </a:rPr>
              <a:t>There are actually two things going on here. Layers didn't adhere due to temperature being too cool, and the stepper motor kept going and started a new layer off in midair. Both of these things have happened to me. </a:t>
            </a:r>
          </a:p>
        </p:txBody>
      </p:sp>
      <p:sp>
        <p:nvSpPr>
          <p:cNvPr id="4" name="Slide Number Placeholder 3"/>
          <p:cNvSpPr>
            <a:spLocks noGrp="1"/>
          </p:cNvSpPr>
          <p:nvPr>
            <p:ph type="sldNum" sz="quarter" idx="10"/>
          </p:nvPr>
        </p:nvSpPr>
        <p:spPr/>
        <p:txBody>
          <a:bodyPr/>
          <a:lstStyle/>
          <a:p>
            <a:fld id="{15AF9548-3BDB-4F7A-AB22-32D0BC1DF25F}" type="slidenum">
              <a:rPr lang="en-US"/>
              <a:t>6</a:t>
            </a:fld>
            <a:endParaRPr lang="en-US"/>
          </a:p>
        </p:txBody>
      </p:sp>
    </p:spTree>
    <p:extLst>
      <p:ext uri="{BB962C8B-B14F-4D97-AF65-F5344CB8AC3E}">
        <p14:creationId xmlns:p14="http://schemas.microsoft.com/office/powerpoint/2010/main" val="153845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Behind every successful print is two others that are probably in a landfill. (waste!) This is a progression of refining the settings and techniques. The object on the right is a successful print. </a:t>
            </a:r>
          </a:p>
        </p:txBody>
      </p:sp>
      <p:sp>
        <p:nvSpPr>
          <p:cNvPr id="4" name="Slide Number Placeholder 3"/>
          <p:cNvSpPr>
            <a:spLocks noGrp="1"/>
          </p:cNvSpPr>
          <p:nvPr>
            <p:ph type="sldNum" sz="quarter" idx="10"/>
          </p:nvPr>
        </p:nvSpPr>
        <p:spPr/>
        <p:txBody>
          <a:bodyPr/>
          <a:lstStyle/>
          <a:p>
            <a:fld id="{15AF9548-3BDB-4F7A-AB22-32D0BC1DF25F}" type="slidenum">
              <a:rPr lang="en-US"/>
              <a:t>7</a:t>
            </a:fld>
            <a:endParaRPr lang="en-US"/>
          </a:p>
        </p:txBody>
      </p:sp>
    </p:spTree>
    <p:extLst>
      <p:ext uri="{BB962C8B-B14F-4D97-AF65-F5344CB8AC3E}">
        <p14:creationId xmlns:p14="http://schemas.microsoft.com/office/powerpoint/2010/main" val="332296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couple</a:t>
            </a:r>
            <a:r>
              <a:rPr lang="en-US" baseline="0" dirty="0" smtClean="0"/>
              <a:t> days ago.</a:t>
            </a:r>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smtClean="0"/>
              <a:t>8</a:t>
            </a:fld>
            <a:endParaRPr lang="en-US"/>
          </a:p>
        </p:txBody>
      </p:sp>
    </p:spTree>
    <p:extLst>
      <p:ext uri="{BB962C8B-B14F-4D97-AF65-F5344CB8AC3E}">
        <p14:creationId xmlns:p14="http://schemas.microsoft.com/office/powerpoint/2010/main" val="240649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F9548-3BDB-4F7A-AB22-32D0BC1DF25F}" type="slidenum">
              <a:rPr lang="en-US"/>
              <a:t>9</a:t>
            </a:fld>
            <a:endParaRPr lang="en-US"/>
          </a:p>
        </p:txBody>
      </p:sp>
    </p:spTree>
    <p:extLst>
      <p:ext uri="{BB962C8B-B14F-4D97-AF65-F5344CB8AC3E}">
        <p14:creationId xmlns:p14="http://schemas.microsoft.com/office/powerpoint/2010/main" val="114539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12/16/17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12/16/17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12/16/17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12/16/17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12/16/17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latin typeface="HelveticaNeue" charset="0"/>
              </a:rPr>
              <a:t>3D </a:t>
            </a:r>
            <a:r>
              <a:rPr lang="en-US" sz="6000" dirty="0" smtClean="0">
                <a:latin typeface="HelveticaNeue" charset="0"/>
              </a:rPr>
              <a:t>printing and amateur radio!</a:t>
            </a:r>
            <a:endParaRPr lang="en-US" sz="6000" dirty="0">
              <a:latin typeface="HelveticaNeue" charset="0"/>
            </a:endParaRPr>
          </a:p>
        </p:txBody>
      </p:sp>
      <p:sp>
        <p:nvSpPr>
          <p:cNvPr id="4" name="Subtitle 3"/>
          <p:cNvSpPr>
            <a:spLocks noGrp="1"/>
          </p:cNvSpPr>
          <p:nvPr>
            <p:ph type="subTitle" idx="1"/>
          </p:nvPr>
        </p:nvSpPr>
        <p:spPr/>
        <p:txBody>
          <a:bodyPr/>
          <a:lstStyle/>
          <a:p>
            <a:r>
              <a:rPr lang="en-US" dirty="0" smtClean="0"/>
              <a:t>Some assembly required…</a:t>
            </a:r>
            <a:endParaRPr lang="en-US" dirty="0"/>
          </a:p>
        </p:txBody>
      </p:sp>
    </p:spTree>
    <p:extLst>
      <p:ext uri="{BB962C8B-B14F-4D97-AF65-F5344CB8AC3E}">
        <p14:creationId xmlns:p14="http://schemas.microsoft.com/office/powerpoint/2010/main" val="2213590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urled_bolt-0226.jpg"/>
          <p:cNvPicPr>
            <a:picLocks noChangeAspect="1"/>
          </p:cNvPicPr>
          <p:nvPr/>
        </p:nvPicPr>
        <p:blipFill>
          <a:blip r:embed="rId3"/>
          <a:stretch>
            <a:fillRect/>
          </a:stretch>
        </p:blipFill>
        <p:spPr>
          <a:xfrm>
            <a:off x="5213230" y="167970"/>
            <a:ext cx="6423803" cy="6287782"/>
          </a:xfrm>
          <a:prstGeom prst="rect">
            <a:avLst/>
          </a:prstGeom>
        </p:spPr>
      </p:pic>
    </p:spTree>
    <p:extLst>
      <p:ext uri="{BB962C8B-B14F-4D97-AF65-F5344CB8AC3E}">
        <p14:creationId xmlns:p14="http://schemas.microsoft.com/office/powerpoint/2010/main" val="274062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timaker_2_go_detail_2.jpg"/>
          <p:cNvPicPr>
            <a:picLocks noChangeAspect="1"/>
          </p:cNvPicPr>
          <p:nvPr/>
        </p:nvPicPr>
        <p:blipFill>
          <a:blip r:embed="rId3"/>
          <a:stretch>
            <a:fillRect/>
          </a:stretch>
        </p:blipFill>
        <p:spPr>
          <a:xfrm>
            <a:off x="3790232" y="0"/>
            <a:ext cx="8098556" cy="6819968"/>
          </a:xfrm>
          <a:prstGeom prst="rect">
            <a:avLst/>
          </a:prstGeom>
        </p:spPr>
      </p:pic>
    </p:spTree>
    <p:extLst>
      <p:ext uri="{BB962C8B-B14F-4D97-AF65-F5344CB8AC3E}">
        <p14:creationId xmlns:p14="http://schemas.microsoft.com/office/powerpoint/2010/main" val="50224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Despite the challenges, </a:t>
            </a:r>
            <a:br>
              <a:rPr lang="en-US" dirty="0" smtClean="0"/>
            </a:br>
            <a:r>
              <a:rPr lang="en-US" dirty="0" smtClean="0"/>
              <a:t>3D printing is great!</a:t>
            </a:r>
            <a:endParaRPr lang="en-US" dirty="0"/>
          </a:p>
        </p:txBody>
      </p:sp>
      <p:sp>
        <p:nvSpPr>
          <p:cNvPr id="3" name="Content Placeholder 2"/>
          <p:cNvSpPr>
            <a:spLocks noGrp="1"/>
          </p:cNvSpPr>
          <p:nvPr>
            <p:ph idx="1"/>
          </p:nvPr>
        </p:nvSpPr>
        <p:spPr>
          <a:xfrm>
            <a:off x="1225550" y="1885890"/>
            <a:ext cx="10177463" cy="4722707"/>
          </a:xfrm>
        </p:spPr>
        <p:txBody>
          <a:bodyPr vert="horz" lIns="91440" tIns="45720" rIns="91440" bIns="45720" rtlCol="0" anchor="t">
            <a:normAutofit fontScale="92500" lnSpcReduction="10000"/>
          </a:bodyPr>
          <a:lstStyle/>
          <a:p>
            <a:r>
              <a:rPr lang="en-US" sz="4800" dirty="0"/>
              <a:t>Making things!</a:t>
            </a:r>
          </a:p>
          <a:p>
            <a:r>
              <a:rPr lang="en-US" sz="4800" dirty="0"/>
              <a:t>Repairing things!</a:t>
            </a:r>
          </a:p>
          <a:p>
            <a:r>
              <a:rPr lang="en-US" sz="4800" dirty="0"/>
              <a:t>Art!</a:t>
            </a:r>
          </a:p>
          <a:p>
            <a:r>
              <a:rPr lang="en-US" sz="4800" dirty="0"/>
              <a:t>Fashion!</a:t>
            </a:r>
          </a:p>
          <a:p>
            <a:r>
              <a:rPr lang="en-US" sz="4800" dirty="0"/>
              <a:t>Design!</a:t>
            </a:r>
          </a:p>
          <a:p>
            <a:r>
              <a:rPr lang="en-US" sz="4800" dirty="0"/>
              <a:t>Antenna prototyping!</a:t>
            </a:r>
          </a:p>
        </p:txBody>
      </p:sp>
    </p:spTree>
    <p:extLst>
      <p:ext uri="{BB962C8B-B14F-4D97-AF65-F5344CB8AC3E}">
        <p14:creationId xmlns:p14="http://schemas.microsoft.com/office/powerpoint/2010/main" val="124903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printing workflow</a:t>
            </a:r>
          </a:p>
        </p:txBody>
      </p:sp>
      <p:sp>
        <p:nvSpPr>
          <p:cNvPr id="3" name="Content Placeholder 2"/>
          <p:cNvSpPr>
            <a:spLocks noGrp="1"/>
          </p:cNvSpPr>
          <p:nvPr>
            <p:ph sz="half" idx="1"/>
          </p:nvPr>
        </p:nvSpPr>
        <p:spPr/>
        <p:txBody>
          <a:bodyPr vert="horz" lIns="91440" tIns="45720" rIns="91440" bIns="45720" rtlCol="0" anchor="t">
            <a:normAutofit/>
          </a:bodyPr>
          <a:lstStyle/>
          <a:p>
            <a:r>
              <a:rPr lang="en-US" sz="2800" dirty="0"/>
              <a:t>Come up with an idea that you want to print.</a:t>
            </a:r>
          </a:p>
          <a:p>
            <a:r>
              <a:rPr lang="en-US" sz="2800" dirty="0"/>
              <a:t>Create or obtain a 3D model.</a:t>
            </a:r>
          </a:p>
          <a:p>
            <a:r>
              <a:rPr lang="en-US" sz="2800" dirty="0"/>
              <a:t>Properly prepare the model for printing.</a:t>
            </a:r>
          </a:p>
        </p:txBody>
      </p:sp>
      <p:sp>
        <p:nvSpPr>
          <p:cNvPr id="4" name="Content Placeholder 3"/>
          <p:cNvSpPr>
            <a:spLocks noGrp="1"/>
          </p:cNvSpPr>
          <p:nvPr>
            <p:ph sz="half" idx="2"/>
          </p:nvPr>
        </p:nvSpPr>
        <p:spPr/>
        <p:txBody>
          <a:bodyPr vert="horz" lIns="91440" tIns="45720" rIns="91440" bIns="45720" rtlCol="0" anchor="t">
            <a:normAutofit/>
          </a:bodyPr>
          <a:lstStyle/>
          <a:p>
            <a:r>
              <a:rPr lang="en-US" sz="2800" dirty="0"/>
              <a:t>Convert the model into instructions that a 3D printer can understand.</a:t>
            </a:r>
          </a:p>
          <a:p>
            <a:r>
              <a:rPr lang="en-US" sz="2800" dirty="0"/>
              <a:t>Determine the settings required for that particular printed model</a:t>
            </a:r>
          </a:p>
          <a:p>
            <a:r>
              <a:rPr lang="en-US" sz="2800" dirty="0"/>
              <a:t>Print the model. </a:t>
            </a:r>
          </a:p>
        </p:txBody>
      </p:sp>
    </p:spTree>
    <p:extLst>
      <p:ext uri="{BB962C8B-B14F-4D97-AF65-F5344CB8AC3E}">
        <p14:creationId xmlns:p14="http://schemas.microsoft.com/office/powerpoint/2010/main" val="191412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15 at 5.14.50 PM.png"/>
          <p:cNvPicPr>
            <a:picLocks noChangeAspect="1"/>
          </p:cNvPicPr>
          <p:nvPr/>
        </p:nvPicPr>
        <p:blipFill>
          <a:blip r:embed="rId3"/>
          <a:stretch>
            <a:fillRect/>
          </a:stretch>
        </p:blipFill>
        <p:spPr>
          <a:xfrm>
            <a:off x="3178835" y="87882"/>
            <a:ext cx="8682160" cy="6631556"/>
          </a:xfrm>
          <a:prstGeom prst="rect">
            <a:avLst/>
          </a:prstGeom>
        </p:spPr>
      </p:pic>
    </p:spTree>
    <p:extLst>
      <p:ext uri="{BB962C8B-B14F-4D97-AF65-F5344CB8AC3E}">
        <p14:creationId xmlns:p14="http://schemas.microsoft.com/office/powerpoint/2010/main" val="36478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15 at 5.14.50 PM.png"/>
          <p:cNvPicPr>
            <a:picLocks noChangeAspect="1"/>
          </p:cNvPicPr>
          <p:nvPr/>
        </p:nvPicPr>
        <p:blipFill>
          <a:blip r:embed="rId3"/>
          <a:stretch>
            <a:fillRect/>
          </a:stretch>
        </p:blipFill>
        <p:spPr>
          <a:xfrm>
            <a:off x="3114136" y="66316"/>
            <a:ext cx="8682160" cy="6631556"/>
          </a:xfrm>
          <a:prstGeom prst="rect">
            <a:avLst/>
          </a:prstGeom>
        </p:spPr>
      </p:pic>
      <p:sp>
        <p:nvSpPr>
          <p:cNvPr id="5" name="TextBox 4"/>
          <p:cNvSpPr txBox="1"/>
          <p:nvPr/>
        </p:nvSpPr>
        <p:spPr>
          <a:xfrm>
            <a:off x="1081177" y="1351472"/>
            <a:ext cx="10009188" cy="5509200"/>
          </a:xfrm>
          <a:prstGeom prst="rect">
            <a:avLst/>
          </a:prstGeom>
          <a:solidFill>
            <a:schemeClr val="bg1"/>
          </a:solidFill>
          <a:ln>
            <a:solidFill>
              <a:schemeClr val="tx1"/>
            </a:solidFill>
          </a:ln>
        </p:spPr>
        <p:txBody>
          <a:bodyPr rtlCol="0">
            <a:spAutoFit/>
          </a:bodyPr>
          <a:lstStyle/>
          <a:p>
            <a:r>
              <a:rPr lang="en-US" sz="2800" dirty="0"/>
              <a:t>cylinder(h = 20, r1 = 35, r2 = 30, center = true);</a:t>
            </a:r>
          </a:p>
          <a:p>
            <a:endParaRPr lang="en-US" dirty="0"/>
          </a:p>
          <a:p>
            <a:r>
              <a:rPr lang="en-US" sz="2800" dirty="0"/>
              <a:t>translate ([0, 0, -2.5]) cube(size = [85, 10, 15], center = true);</a:t>
            </a:r>
          </a:p>
          <a:p>
            <a:endParaRPr lang="en-US" dirty="0"/>
          </a:p>
          <a:p>
            <a:r>
              <a:rPr lang="en-US" sz="2800" dirty="0"/>
              <a:t>rotate (a = 120, v = [0, 0,1]) </a:t>
            </a:r>
          </a:p>
          <a:p>
            <a:r>
              <a:rPr lang="en-US" sz="2800" dirty="0"/>
              <a:t>    {</a:t>
            </a:r>
          </a:p>
          <a:p>
            <a:r>
              <a:rPr lang="en-US" sz="2800" dirty="0"/>
              <a:t>    translate ([0,0,-2.5]) cube(size = [85, 10, 15], center = true);</a:t>
            </a:r>
          </a:p>
          <a:p>
            <a:r>
              <a:rPr lang="en-US" sz="2800" dirty="0"/>
              <a:t>    }</a:t>
            </a:r>
          </a:p>
          <a:p>
            <a:endParaRPr lang="en-US" dirty="0"/>
          </a:p>
          <a:p>
            <a:r>
              <a:rPr lang="en-US" sz="2800" dirty="0">
                <a:latin typeface="Gill Sans MT" charset="0"/>
              </a:rPr>
              <a:t>rotate (a = 240, v = [0, 0,1])  </a:t>
            </a:r>
          </a:p>
          <a:p>
            <a:r>
              <a:rPr lang="en-US" sz="2800" dirty="0">
                <a:latin typeface="Gill Sans MT" charset="0"/>
              </a:rPr>
              <a:t>    { </a:t>
            </a:r>
          </a:p>
          <a:p>
            <a:r>
              <a:rPr lang="en-US" sz="2800" dirty="0">
                <a:latin typeface="Gill Sans MT" charset="0"/>
              </a:rPr>
              <a:t>    translate ([0,0,-2.5]) cube(size = [85, 10, 15], center = true); </a:t>
            </a:r>
          </a:p>
          <a:p>
            <a:r>
              <a:rPr lang="en-US" sz="2800" dirty="0">
                <a:latin typeface="Gill Sans MT" charset="0"/>
              </a:rPr>
              <a:t>    } </a:t>
            </a:r>
          </a:p>
          <a:p>
            <a:endParaRPr lang="en-US" dirty="0"/>
          </a:p>
        </p:txBody>
      </p:sp>
    </p:spTree>
    <p:extLst>
      <p:ext uri="{BB962C8B-B14F-4D97-AF65-F5344CB8AC3E}">
        <p14:creationId xmlns:p14="http://schemas.microsoft.com/office/powerpoint/2010/main" val="162946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7-12-15 12.25.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11459445" cy="6858000"/>
          </a:xfrm>
          <a:prstGeom prst="rect">
            <a:avLst/>
          </a:prstGeom>
        </p:spPr>
      </p:pic>
    </p:spTree>
    <p:extLst>
      <p:ext uri="{BB962C8B-B14F-4D97-AF65-F5344CB8AC3E}">
        <p14:creationId xmlns:p14="http://schemas.microsoft.com/office/powerpoint/2010/main" val="1405210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printed</a:t>
            </a:r>
            <a:br>
              <a:rPr lang="en-US" dirty="0"/>
            </a:br>
            <a:r>
              <a:rPr lang="en-US" dirty="0"/>
              <a:t>10Ghz </a:t>
            </a:r>
            <a:r>
              <a:rPr lang="en-US" dirty="0" smtClean="0"/>
              <a:t>horn</a:t>
            </a:r>
            <a:endParaRPr lang="en-US" dirty="0"/>
          </a:p>
        </p:txBody>
      </p:sp>
      <p:sp>
        <p:nvSpPr>
          <p:cNvPr id="3" name="Text Placeholder 2"/>
          <p:cNvSpPr>
            <a:spLocks noGrp="1"/>
          </p:cNvSpPr>
          <p:nvPr>
            <p:ph type="body" idx="1"/>
          </p:nvPr>
        </p:nvSpPr>
        <p:spPr/>
        <p:txBody>
          <a:bodyPr vert="horz" lIns="91440" tIns="45720" rIns="91440" bIns="45720" rtlCol="0" anchor="t">
            <a:normAutofit/>
          </a:bodyPr>
          <a:lstStyle/>
          <a:p>
            <a:r>
              <a:rPr lang="en-US" dirty="0"/>
              <a:t>Can we use 3d printing to </a:t>
            </a:r>
            <a:r>
              <a:rPr lang="en-US" dirty="0" smtClean="0"/>
              <a:t>prototype antennas?</a:t>
            </a:r>
            <a:endParaRPr lang="en-US" dirty="0"/>
          </a:p>
        </p:txBody>
      </p:sp>
    </p:spTree>
    <p:extLst>
      <p:ext uri="{BB962C8B-B14F-4D97-AF65-F5344CB8AC3E}">
        <p14:creationId xmlns:p14="http://schemas.microsoft.com/office/powerpoint/2010/main" val="1590028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higher performance</a:t>
            </a:r>
          </a:p>
        </p:txBody>
      </p:sp>
      <p:sp>
        <p:nvSpPr>
          <p:cNvPr id="3" name="Content Placeholder 2"/>
          <p:cNvSpPr>
            <a:spLocks noGrp="1"/>
          </p:cNvSpPr>
          <p:nvPr>
            <p:ph idx="1"/>
          </p:nvPr>
        </p:nvSpPr>
        <p:spPr>
          <a:xfrm>
            <a:off x="1251678" y="1480751"/>
            <a:ext cx="10178322" cy="5004401"/>
          </a:xfrm>
        </p:spPr>
        <p:txBody>
          <a:bodyPr vert="horz" lIns="91440" tIns="45720" rIns="91440" bIns="45720" rtlCol="0" anchor="t">
            <a:noAutofit/>
          </a:bodyPr>
          <a:lstStyle/>
          <a:p>
            <a:r>
              <a:rPr lang="en-US" sz="2800" dirty="0"/>
              <a:t>Rectangular horn antennas have good performance and are easy to manufacture</a:t>
            </a:r>
          </a:p>
          <a:p>
            <a:r>
              <a:rPr lang="en-US" sz="2800" dirty="0"/>
              <a:t>Curved tapers (elliptical, exponential, etc.) offer higher or ideal performance but are not easy to manufacture.</a:t>
            </a:r>
          </a:p>
          <a:p>
            <a:r>
              <a:rPr lang="en-US" sz="2800" dirty="0"/>
              <a:t>3D printing allows almost any arbitrary shape to be printed.</a:t>
            </a:r>
          </a:p>
          <a:p>
            <a:r>
              <a:rPr lang="en-US" sz="2800" dirty="0"/>
              <a:t>If the shape can be specified, and the shape can be printed, and then the printed shape metallized, then experimentation with complex tapers becomes more accessible. </a:t>
            </a:r>
          </a:p>
          <a:p>
            <a:r>
              <a:rPr lang="en-US" sz="2800" dirty="0"/>
              <a:t>Challenge accepted!</a:t>
            </a:r>
          </a:p>
        </p:txBody>
      </p:sp>
    </p:spTree>
    <p:extLst>
      <p:ext uri="{BB962C8B-B14F-4D97-AF65-F5344CB8AC3E}">
        <p14:creationId xmlns:p14="http://schemas.microsoft.com/office/powerpoint/2010/main" val="334516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ng"/>
          <p:cNvPicPr>
            <a:picLocks noChangeAspect="1"/>
          </p:cNvPicPr>
          <p:nvPr/>
        </p:nvPicPr>
        <p:blipFill>
          <a:blip r:embed="rId3"/>
          <a:stretch>
            <a:fillRect/>
          </a:stretch>
        </p:blipFill>
        <p:spPr>
          <a:xfrm>
            <a:off x="3359866" y="0"/>
            <a:ext cx="8535272" cy="6832211"/>
          </a:xfrm>
          <a:prstGeom prst="rect">
            <a:avLst/>
          </a:prstGeom>
        </p:spPr>
      </p:pic>
    </p:spTree>
    <p:extLst>
      <p:ext uri="{BB962C8B-B14F-4D97-AF65-F5344CB8AC3E}">
        <p14:creationId xmlns:p14="http://schemas.microsoft.com/office/powerpoint/2010/main" val="23814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 person?</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My name is Michelle Thompson W5NYV.</a:t>
            </a:r>
          </a:p>
          <a:p>
            <a:r>
              <a:rPr lang="en-US" dirty="0"/>
              <a:t>I have a BSEET, BSCET, and a math minor from UALR. I have a MSEE (info theory) from USC.</a:t>
            </a:r>
          </a:p>
          <a:p>
            <a:r>
              <a:rPr lang="en-US" dirty="0"/>
              <a:t>I enjoy thinking and doing. Not necessarily in that order. </a:t>
            </a:r>
          </a:p>
          <a:p>
            <a:r>
              <a:rPr lang="en-US" dirty="0"/>
              <a:t>I work at Optimized Tomfoolery, an engineering partnership devoted to art, science, and engineering. My specialty is applied mathematics. </a:t>
            </a:r>
          </a:p>
          <a:p>
            <a:r>
              <a:rPr lang="en-US" dirty="0"/>
              <a:t>I've been a ham since 1994.</a:t>
            </a:r>
          </a:p>
          <a:p>
            <a:r>
              <a:rPr lang="en-US" dirty="0"/>
              <a:t>I have been 3D modeling and printing for five years. </a:t>
            </a:r>
          </a:p>
        </p:txBody>
      </p:sp>
    </p:spTree>
    <p:extLst>
      <p:ext uri="{BB962C8B-B14F-4D97-AF65-F5344CB8AC3E}">
        <p14:creationId xmlns:p14="http://schemas.microsoft.com/office/powerpoint/2010/main" val="238831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5.jpg"/>
          <p:cNvPicPr>
            <a:picLocks noChangeAspect="1"/>
          </p:cNvPicPr>
          <p:nvPr/>
        </p:nvPicPr>
        <p:blipFill>
          <a:blip r:embed="rId3"/>
          <a:stretch>
            <a:fillRect/>
          </a:stretch>
        </p:blipFill>
        <p:spPr>
          <a:xfrm>
            <a:off x="2645531" y="0"/>
            <a:ext cx="9263894" cy="6836464"/>
          </a:xfrm>
          <a:prstGeom prst="rect">
            <a:avLst/>
          </a:prstGeom>
        </p:spPr>
      </p:pic>
    </p:spTree>
    <p:extLst>
      <p:ext uri="{BB962C8B-B14F-4D97-AF65-F5344CB8AC3E}">
        <p14:creationId xmlns:p14="http://schemas.microsoft.com/office/powerpoint/2010/main" val="257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jpg"/>
          <p:cNvPicPr>
            <a:picLocks noChangeAspect="1"/>
          </p:cNvPicPr>
          <p:nvPr/>
        </p:nvPicPr>
        <p:blipFill>
          <a:blip r:embed="rId3"/>
          <a:stretch>
            <a:fillRect/>
          </a:stretch>
        </p:blipFill>
        <p:spPr>
          <a:xfrm>
            <a:off x="7516073" y="0"/>
            <a:ext cx="4387002" cy="3293613"/>
          </a:xfrm>
          <a:prstGeom prst="rect">
            <a:avLst/>
          </a:prstGeom>
        </p:spPr>
      </p:pic>
      <p:pic>
        <p:nvPicPr>
          <p:cNvPr id="3" name="Picture 2" descr="0f11f21fd3f58e7c02cf128703095f67.jpg"/>
          <p:cNvPicPr>
            <a:picLocks noChangeAspect="1"/>
          </p:cNvPicPr>
          <p:nvPr/>
        </p:nvPicPr>
        <p:blipFill>
          <a:blip r:embed="rId4"/>
          <a:stretch>
            <a:fillRect/>
          </a:stretch>
        </p:blipFill>
        <p:spPr>
          <a:xfrm>
            <a:off x="6248819" y="3477190"/>
            <a:ext cx="4623220" cy="3315244"/>
          </a:xfrm>
          <a:prstGeom prst="rect">
            <a:avLst/>
          </a:prstGeom>
        </p:spPr>
      </p:pic>
      <p:pic>
        <p:nvPicPr>
          <p:cNvPr id="4" name="Picture 3" descr="fc212-21.jpg"/>
          <p:cNvPicPr>
            <a:picLocks noChangeAspect="1"/>
          </p:cNvPicPr>
          <p:nvPr/>
        </p:nvPicPr>
        <p:blipFill>
          <a:blip r:embed="rId5"/>
          <a:stretch>
            <a:fillRect/>
          </a:stretch>
        </p:blipFill>
        <p:spPr>
          <a:xfrm>
            <a:off x="1146175" y="130175"/>
            <a:ext cx="5863386" cy="4398333"/>
          </a:xfrm>
          <a:prstGeom prst="rect">
            <a:avLst/>
          </a:prstGeom>
        </p:spPr>
      </p:pic>
    </p:spTree>
    <p:extLst>
      <p:ext uri="{BB962C8B-B14F-4D97-AF65-F5344CB8AC3E}">
        <p14:creationId xmlns:p14="http://schemas.microsoft.com/office/powerpoint/2010/main" val="3579441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using existing design</a:t>
            </a:r>
          </a:p>
        </p:txBody>
      </p:sp>
      <p:sp>
        <p:nvSpPr>
          <p:cNvPr id="3" name="Content Placeholder 2"/>
          <p:cNvSpPr>
            <a:spLocks noGrp="1"/>
          </p:cNvSpPr>
          <p:nvPr>
            <p:ph idx="1"/>
          </p:nvPr>
        </p:nvSpPr>
        <p:spPr/>
        <p:txBody>
          <a:bodyPr vert="horz" lIns="91440" tIns="45720" rIns="91440" bIns="45720" rtlCol="0" anchor="t">
            <a:normAutofit/>
          </a:bodyPr>
          <a:lstStyle/>
          <a:p>
            <a:r>
              <a:rPr lang="en-US" sz="2800" dirty="0"/>
              <a:t>Find a known-good horn antenna model</a:t>
            </a:r>
          </a:p>
          <a:p>
            <a:r>
              <a:rPr lang="en-US" sz="2800" dirty="0"/>
              <a:t>Print it!</a:t>
            </a:r>
          </a:p>
          <a:p>
            <a:r>
              <a:rPr lang="en-US" sz="2800" dirty="0" err="1"/>
              <a:t>Metallize</a:t>
            </a:r>
            <a:r>
              <a:rPr lang="en-US" sz="2800" dirty="0"/>
              <a:t> it!</a:t>
            </a:r>
          </a:p>
          <a:p>
            <a:r>
              <a:rPr lang="en-US" sz="2800" dirty="0"/>
              <a:t>Test it!</a:t>
            </a:r>
          </a:p>
          <a:p>
            <a:r>
              <a:rPr lang="en-US" sz="2800" dirty="0"/>
              <a:t>Move on to designing a complex taper horn antenna...</a:t>
            </a:r>
          </a:p>
        </p:txBody>
      </p:sp>
    </p:spTree>
    <p:extLst>
      <p:ext uri="{BB962C8B-B14F-4D97-AF65-F5344CB8AC3E}">
        <p14:creationId xmlns:p14="http://schemas.microsoft.com/office/powerpoint/2010/main" val="304811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jpg"/>
          <p:cNvPicPr>
            <a:picLocks noChangeAspect="1"/>
          </p:cNvPicPr>
          <p:nvPr/>
        </p:nvPicPr>
        <p:blipFill>
          <a:blip r:embed="rId3"/>
          <a:stretch>
            <a:fillRect/>
          </a:stretch>
        </p:blipFill>
        <p:spPr>
          <a:xfrm>
            <a:off x="2811516" y="0"/>
            <a:ext cx="9099497" cy="6849133"/>
          </a:xfrm>
          <a:prstGeom prst="rect">
            <a:avLst/>
          </a:prstGeom>
        </p:spPr>
      </p:pic>
      <p:pic>
        <p:nvPicPr>
          <p:cNvPr id="3" name="Picture 2" descr="Figure_2.jpg"/>
          <p:cNvPicPr>
            <a:picLocks noChangeAspect="1"/>
          </p:cNvPicPr>
          <p:nvPr/>
        </p:nvPicPr>
        <p:blipFill>
          <a:blip r:embed="rId4"/>
          <a:stretch>
            <a:fillRect/>
          </a:stretch>
        </p:blipFill>
        <p:spPr>
          <a:xfrm>
            <a:off x="0" y="2659063"/>
            <a:ext cx="4635700" cy="3485371"/>
          </a:xfrm>
          <a:prstGeom prst="rect">
            <a:avLst/>
          </a:prstGeom>
        </p:spPr>
      </p:pic>
    </p:spTree>
    <p:extLst>
      <p:ext uri="{BB962C8B-B14F-4D97-AF65-F5344CB8AC3E}">
        <p14:creationId xmlns:p14="http://schemas.microsoft.com/office/powerpoint/2010/main" val="2602775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n-2.jpg"/>
          <p:cNvPicPr>
            <a:picLocks noChangeAspect="1"/>
          </p:cNvPicPr>
          <p:nvPr/>
        </p:nvPicPr>
        <p:blipFill>
          <a:blip r:embed="rId3"/>
          <a:stretch>
            <a:fillRect/>
          </a:stretch>
        </p:blipFill>
        <p:spPr>
          <a:xfrm>
            <a:off x="1622126" y="0"/>
            <a:ext cx="10295237" cy="6883863"/>
          </a:xfrm>
          <a:prstGeom prst="rect">
            <a:avLst/>
          </a:prstGeom>
        </p:spPr>
      </p:pic>
    </p:spTree>
    <p:extLst>
      <p:ext uri="{BB962C8B-B14F-4D97-AF65-F5344CB8AC3E}">
        <p14:creationId xmlns:p14="http://schemas.microsoft.com/office/powerpoint/2010/main" val="420204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Elliptical taper </a:t>
            </a:r>
            <a:r>
              <a:rPr lang="en-US" dirty="0" err="1"/>
              <a:t>10GHz</a:t>
            </a:r>
            <a:r>
              <a:rPr lang="en-US" dirty="0"/>
              <a:t> horn</a:t>
            </a:r>
          </a:p>
        </p:txBody>
      </p:sp>
      <p:sp>
        <p:nvSpPr>
          <p:cNvPr id="3" name="Content Placeholder 2"/>
          <p:cNvSpPr>
            <a:spLocks noGrp="1"/>
          </p:cNvSpPr>
          <p:nvPr>
            <p:ph idx="1"/>
          </p:nvPr>
        </p:nvSpPr>
        <p:spPr/>
        <p:txBody>
          <a:bodyPr vert="horz" lIns="91440" tIns="45720" rIns="91440" bIns="45720" rtlCol="0" anchor="t">
            <a:normAutofit/>
          </a:bodyPr>
          <a:lstStyle/>
          <a:p>
            <a:r>
              <a:rPr lang="en-US" sz="2800" dirty="0"/>
              <a:t>Ellipses are basic geometric shapes. Instead of straight sides, just make the sides out of solid elliptical shells and stick it on a waveguide-shaped rectangular prism with an SMA hole. How hard can it be?</a:t>
            </a:r>
          </a:p>
          <a:p>
            <a:endParaRPr lang="en-US" dirty="0"/>
          </a:p>
        </p:txBody>
      </p:sp>
    </p:spTree>
    <p:extLst>
      <p:ext uri="{BB962C8B-B14F-4D97-AF65-F5344CB8AC3E}">
        <p14:creationId xmlns:p14="http://schemas.microsoft.com/office/powerpoint/2010/main" val="300872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10-15 15.06.29.png"/>
          <p:cNvPicPr>
            <a:picLocks noChangeAspect="1"/>
          </p:cNvPicPr>
          <p:nvPr/>
        </p:nvPicPr>
        <p:blipFill>
          <a:blip r:embed="rId3"/>
          <a:stretch>
            <a:fillRect/>
          </a:stretch>
        </p:blipFill>
        <p:spPr>
          <a:xfrm>
            <a:off x="926549" y="0"/>
            <a:ext cx="10982876" cy="6861594"/>
          </a:xfrm>
          <a:prstGeom prst="rect">
            <a:avLst/>
          </a:prstGeom>
        </p:spPr>
      </p:pic>
    </p:spTree>
    <p:extLst>
      <p:ext uri="{BB962C8B-B14F-4D97-AF65-F5344CB8AC3E}">
        <p14:creationId xmlns:p14="http://schemas.microsoft.com/office/powerpoint/2010/main" val="2633006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scaling problem</a:t>
            </a:r>
          </a:p>
        </p:txBody>
      </p:sp>
      <p:sp>
        <p:nvSpPr>
          <p:cNvPr id="3" name="Content Placeholder 2"/>
          <p:cNvSpPr>
            <a:spLocks noGrp="1"/>
          </p:cNvSpPr>
          <p:nvPr>
            <p:ph sz="half" idx="1"/>
          </p:nvPr>
        </p:nvSpPr>
        <p:spPr/>
        <p:txBody>
          <a:bodyPr vert="horz" lIns="91440" tIns="45720" rIns="91440" bIns="45720" rtlCol="0" anchor="t">
            <a:normAutofit lnSpcReduction="10000"/>
          </a:bodyPr>
          <a:lstStyle/>
          <a:p>
            <a:r>
              <a:rPr lang="en-US" dirty="0"/>
              <a:t>Make a cylinder.</a:t>
            </a:r>
          </a:p>
          <a:p>
            <a:r>
              <a:rPr lang="en-US" dirty="0"/>
              <a:t>Make a slightly smaller cylinder.</a:t>
            </a:r>
          </a:p>
          <a:p>
            <a:r>
              <a:rPr lang="en-US" dirty="0"/>
              <a:t>Subtract the smaller cylinder from the larger cylinder to make a cylindrical shell.</a:t>
            </a:r>
          </a:p>
          <a:p>
            <a:r>
              <a:rPr lang="en-US" dirty="0"/>
              <a:t>Scale the shell in one axis but not the other to make an elliptical cylindrical shell. </a:t>
            </a:r>
          </a:p>
          <a:p>
            <a:r>
              <a:rPr lang="en-US" dirty="0"/>
              <a:t>Use rectangular prisms to subtract excess parts of the shell. </a:t>
            </a:r>
          </a:p>
          <a:p>
            <a:r>
              <a:rPr lang="en-US" dirty="0"/>
              <a:t>Voila! Elliptically-tapered side! Only three sides more to go...</a:t>
            </a:r>
          </a:p>
        </p:txBody>
      </p:sp>
      <p:sp>
        <p:nvSpPr>
          <p:cNvPr id="4" name="Content Placeholder 3"/>
          <p:cNvSpPr>
            <a:spLocks noGrp="1"/>
          </p:cNvSpPr>
          <p:nvPr>
            <p:ph sz="half" idx="2"/>
          </p:nvPr>
        </p:nvSpPr>
        <p:spPr/>
        <p:txBody>
          <a:bodyPr vert="horz" lIns="91440" tIns="45720" rIns="91440" bIns="45720" rtlCol="0" anchor="t">
            <a:normAutofit lnSpcReduction="10000"/>
          </a:bodyPr>
          <a:lstStyle/>
          <a:p>
            <a:r>
              <a:rPr lang="en-US" dirty="0"/>
              <a:t>Hey.</a:t>
            </a:r>
          </a:p>
          <a:p>
            <a:r>
              <a:rPr lang="en-US" dirty="0"/>
              <a:t>Why isn't the wall thickness constant all along the elliptical shell?</a:t>
            </a:r>
          </a:p>
          <a:p>
            <a:r>
              <a:rPr lang="en-US" dirty="0"/>
              <a:t>Does it matter?</a:t>
            </a:r>
          </a:p>
          <a:p>
            <a:r>
              <a:rPr lang="en-US" dirty="0"/>
              <a:t>Only the inner wall matters for reflectivity... so maybe not...</a:t>
            </a:r>
          </a:p>
          <a:p>
            <a:r>
              <a:rPr lang="en-US" dirty="0"/>
              <a:t>But it's bugging me. </a:t>
            </a:r>
          </a:p>
          <a:p>
            <a:r>
              <a:rPr lang="en-US" dirty="0"/>
              <a:t>A lot.</a:t>
            </a:r>
          </a:p>
          <a:p>
            <a:r>
              <a:rPr lang="en-US" dirty="0"/>
              <a:t>How to fix it?</a:t>
            </a:r>
          </a:p>
        </p:txBody>
      </p:sp>
    </p:spTree>
    <p:extLst>
      <p:ext uri="{BB962C8B-B14F-4D97-AF65-F5344CB8AC3E}">
        <p14:creationId xmlns:p14="http://schemas.microsoft.com/office/powerpoint/2010/main" val="2406009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canvas.jpg"/>
          <p:cNvPicPr>
            <a:picLocks noChangeAspect="1"/>
          </p:cNvPicPr>
          <p:nvPr/>
        </p:nvPicPr>
        <p:blipFill>
          <a:blip r:embed="rId3"/>
          <a:stretch>
            <a:fillRect/>
          </a:stretch>
        </p:blipFill>
        <p:spPr>
          <a:xfrm>
            <a:off x="992188" y="0"/>
            <a:ext cx="10909300" cy="7922853"/>
          </a:xfrm>
          <a:prstGeom prst="rect">
            <a:avLst/>
          </a:prstGeom>
        </p:spPr>
      </p:pic>
      <p:sp>
        <p:nvSpPr>
          <p:cNvPr id="3" name="TextBox 2"/>
          <p:cNvSpPr txBox="1"/>
          <p:nvPr/>
        </p:nvSpPr>
        <p:spPr>
          <a:xfrm>
            <a:off x="906463" y="90488"/>
            <a:ext cx="7135483" cy="1754326"/>
          </a:xfrm>
          <a:prstGeom prst="rect">
            <a:avLst/>
          </a:prstGeom>
        </p:spPr>
        <p:txBody>
          <a:bodyPr rtlCol="0">
            <a:spAutoFit/>
          </a:bodyPr>
          <a:lstStyle/>
          <a:p>
            <a:r>
              <a:rPr lang="en-US" dirty="0">
                <a:latin typeface="Gill Sans MT" charset="0"/>
              </a:rPr>
              <a:t>//factors to scale the ellipse for proper size</a:t>
            </a:r>
          </a:p>
          <a:p>
            <a:r>
              <a:rPr lang="en-US" dirty="0">
                <a:latin typeface="Gill Sans MT" charset="0"/>
              </a:rPr>
              <a:t>escale_inner = ((0.5*A - 0.5*</a:t>
            </a:r>
            <a:r>
              <a:rPr lang="en-US" dirty="0" err="1">
                <a:latin typeface="Gill Sans MT" charset="0"/>
              </a:rPr>
              <a:t>wgA</a:t>
            </a:r>
            <a:r>
              <a:rPr lang="en-US" dirty="0">
                <a:latin typeface="Gill Sans MT" charset="0"/>
              </a:rPr>
              <a:t>)/Lh);</a:t>
            </a:r>
          </a:p>
          <a:p>
            <a:r>
              <a:rPr lang="en-US" dirty="0">
                <a:latin typeface="Gill Sans MT" charset="0"/>
              </a:rPr>
              <a:t>hscale_inner = ((0.5*B - 0.5*wgB)/Lh);</a:t>
            </a:r>
          </a:p>
          <a:p>
            <a:r>
              <a:rPr lang="en-US" dirty="0">
                <a:latin typeface="Gill Sans MT" charset="0"/>
              </a:rPr>
              <a:t>escale_outer = ((0.5*A - 0.5*</a:t>
            </a:r>
            <a:r>
              <a:rPr lang="en-US" dirty="0" err="1">
                <a:latin typeface="Gill Sans MT" charset="0"/>
              </a:rPr>
              <a:t>wgA</a:t>
            </a:r>
            <a:r>
              <a:rPr lang="en-US" dirty="0">
                <a:latin typeface="Gill Sans MT" charset="0"/>
              </a:rPr>
              <a:t> - wall_thickness)/(Lh - wall_thickness));</a:t>
            </a:r>
          </a:p>
          <a:p>
            <a:r>
              <a:rPr lang="en-US" dirty="0">
                <a:latin typeface="Gill Sans MT" charset="0"/>
              </a:rPr>
              <a:t>hscale_outer = ((0.5*B - 0.5*wgB - wall_thickness)/(Lh - wall_thickness));</a:t>
            </a:r>
          </a:p>
          <a:p>
            <a:endParaRPr lang="en-US" dirty="0"/>
          </a:p>
        </p:txBody>
      </p:sp>
    </p:spTree>
    <p:extLst>
      <p:ext uri="{BB962C8B-B14F-4D97-AF65-F5344CB8AC3E}">
        <p14:creationId xmlns:p14="http://schemas.microsoft.com/office/powerpoint/2010/main" val="55488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6.png"/>
          <p:cNvPicPr>
            <a:picLocks noChangeAspect="1"/>
          </p:cNvPicPr>
          <p:nvPr/>
        </p:nvPicPr>
        <p:blipFill>
          <a:blip r:embed="rId3"/>
          <a:stretch>
            <a:fillRect/>
          </a:stretch>
        </p:blipFill>
        <p:spPr>
          <a:xfrm>
            <a:off x="1203799" y="0"/>
            <a:ext cx="10992964" cy="6854405"/>
          </a:xfrm>
          <a:prstGeom prst="rect">
            <a:avLst/>
          </a:prstGeom>
        </p:spPr>
      </p:pic>
    </p:spTree>
    <p:extLst>
      <p:ext uri="{BB962C8B-B14F-4D97-AF65-F5344CB8AC3E}">
        <p14:creationId xmlns:p14="http://schemas.microsoft.com/office/powerpoint/2010/main" val="14599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d-printing-shapeways.png"/>
          <p:cNvPicPr>
            <a:picLocks noGrp="1" noChangeAspect="1"/>
          </p:cNvPicPr>
          <p:nvPr>
            <p:ph type="pic" idx="1"/>
          </p:nvPr>
        </p:nvPicPr>
        <p:blipFill>
          <a:blip r:embed="rId3"/>
          <a:srcRect l="9783" r="9783"/>
          <a:stretch>
            <a:fillRect/>
          </a:stretch>
        </p:blipFill>
        <p:spPr/>
      </p:pic>
      <p:sp>
        <p:nvSpPr>
          <p:cNvPr id="3" name="Title 2"/>
          <p:cNvSpPr>
            <a:spLocks noGrp="1"/>
          </p:cNvSpPr>
          <p:nvPr>
            <p:ph type="title"/>
          </p:nvPr>
        </p:nvSpPr>
        <p:spPr/>
        <p:txBody>
          <a:bodyPr/>
          <a:lstStyle/>
          <a:p>
            <a:r>
              <a:rPr lang="en-US" dirty="0"/>
              <a:t>3D printing</a:t>
            </a:r>
          </a:p>
        </p:txBody>
      </p:sp>
      <p:sp>
        <p:nvSpPr>
          <p:cNvPr id="4" name="Text Placeholder 3"/>
          <p:cNvSpPr>
            <a:spLocks noGrp="1"/>
          </p:cNvSpPr>
          <p:nvPr>
            <p:ph type="body" sz="half" idx="2"/>
          </p:nvPr>
        </p:nvSpPr>
        <p:spPr/>
        <p:txBody>
          <a:bodyPr vert="horz" lIns="91440" tIns="45720" rIns="91440" bIns="45720" rtlCol="0" anchor="t">
            <a:normAutofit lnSpcReduction="10000"/>
          </a:bodyPr>
          <a:lstStyle/>
          <a:p>
            <a:r>
              <a:rPr lang="en-US" dirty="0"/>
              <a:t>A set of tools, technology, and techniques that takes a model, usually defined in software, and turns it into a physical object. </a:t>
            </a:r>
          </a:p>
          <a:p>
            <a:r>
              <a:rPr lang="en-US" dirty="0"/>
              <a:t>Objects are most often printed one at a time. This technology is most appropriate for prototyping or creating a unique object. 3D printing is not usually considered to be  a mass production technology. </a:t>
            </a:r>
          </a:p>
          <a:p>
            <a:r>
              <a:rPr lang="en-US"/>
              <a:t>3D printing can be used to make objects that would be very difficult or impossible to make otherwise. </a:t>
            </a:r>
            <a:endParaRPr lang="en-US" dirty="0"/>
          </a:p>
        </p:txBody>
      </p:sp>
    </p:spTree>
    <p:extLst>
      <p:ext uri="{BB962C8B-B14F-4D97-AF65-F5344CB8AC3E}">
        <p14:creationId xmlns:p14="http://schemas.microsoft.com/office/powerpoint/2010/main" val="335427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19 at 4.59.47 PM.png"/>
          <p:cNvPicPr>
            <a:picLocks noChangeAspect="1"/>
          </p:cNvPicPr>
          <p:nvPr/>
        </p:nvPicPr>
        <p:blipFill>
          <a:blip r:embed="rId3"/>
          <a:stretch>
            <a:fillRect/>
          </a:stretch>
        </p:blipFill>
        <p:spPr>
          <a:xfrm>
            <a:off x="1776413" y="-7394"/>
            <a:ext cx="8933102" cy="6866982"/>
          </a:xfrm>
          <a:prstGeom prst="rect">
            <a:avLst/>
          </a:prstGeom>
        </p:spPr>
      </p:pic>
    </p:spTree>
    <p:extLst>
      <p:ext uri="{BB962C8B-B14F-4D97-AF65-F5344CB8AC3E}">
        <p14:creationId xmlns:p14="http://schemas.microsoft.com/office/powerpoint/2010/main" val="1424503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lstStyle/>
          <a:p>
            <a:r>
              <a:rPr lang="en-US" dirty="0"/>
              <a:t>Model imported into slicer</a:t>
            </a:r>
          </a:p>
        </p:txBody>
      </p:sp>
      <p:sp>
        <p:nvSpPr>
          <p:cNvPr id="4" name="Text Placeholder 3"/>
          <p:cNvSpPr>
            <a:spLocks noGrp="1"/>
          </p:cNvSpPr>
          <p:nvPr>
            <p:ph type="body" sz="half" idx="2"/>
          </p:nvPr>
        </p:nvSpPr>
        <p:spPr/>
        <p:txBody>
          <a:bodyPr vert="horz" lIns="91440" tIns="45720" rIns="91440" bIns="45720" rtlCol="0" anchor="t">
            <a:normAutofit lnSpcReduction="10000"/>
          </a:bodyPr>
          <a:lstStyle/>
          <a:p>
            <a:r>
              <a:rPr lang="en-US" sz="1800" dirty="0"/>
              <a:t>After a 3D model is captured or specified in the 3D modeling software, the resulting shape is imported into another program that transforms the shape into instructions the printer can understand. Most 3D printers create "slices" of the model. Each slice is a printed layer. Therefore, these programs are sometimes referred to as "slicers". </a:t>
            </a:r>
          </a:p>
        </p:txBody>
      </p:sp>
      <p:pic>
        <p:nvPicPr>
          <p:cNvPr id="5" name="Picture 4" descr="Screen Shot 2015-04-19 at 11.54.07 AM.png"/>
          <p:cNvPicPr>
            <a:picLocks noChangeAspect="1"/>
          </p:cNvPicPr>
          <p:nvPr/>
        </p:nvPicPr>
        <p:blipFill>
          <a:blip r:embed="rId3"/>
          <a:stretch>
            <a:fillRect/>
          </a:stretch>
        </p:blipFill>
        <p:spPr>
          <a:xfrm>
            <a:off x="283464" y="-7189"/>
            <a:ext cx="6854884" cy="6851709"/>
          </a:xfrm>
          <a:prstGeom prst="rect">
            <a:avLst/>
          </a:prstGeom>
        </p:spPr>
      </p:pic>
    </p:spTree>
    <p:extLst>
      <p:ext uri="{BB962C8B-B14F-4D97-AF65-F5344CB8AC3E}">
        <p14:creationId xmlns:p14="http://schemas.microsoft.com/office/powerpoint/2010/main" val="1414006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7.jpg"/>
          <p:cNvPicPr>
            <a:picLocks noChangeAspect="1"/>
          </p:cNvPicPr>
          <p:nvPr/>
        </p:nvPicPr>
        <p:blipFill>
          <a:blip r:embed="rId3"/>
          <a:stretch>
            <a:fillRect/>
          </a:stretch>
        </p:blipFill>
        <p:spPr>
          <a:xfrm>
            <a:off x="2069381" y="-28755"/>
            <a:ext cx="8525294" cy="6848924"/>
          </a:xfrm>
          <a:prstGeom prst="rect">
            <a:avLst/>
          </a:prstGeom>
        </p:spPr>
      </p:pic>
    </p:spTree>
    <p:extLst>
      <p:ext uri="{BB962C8B-B14F-4D97-AF65-F5344CB8AC3E}">
        <p14:creationId xmlns:p14="http://schemas.microsoft.com/office/powerpoint/2010/main" val="241469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n-4464.jpg"/>
          <p:cNvPicPr>
            <a:picLocks noChangeAspect="1"/>
          </p:cNvPicPr>
          <p:nvPr/>
        </p:nvPicPr>
        <p:blipFill>
          <a:blip r:embed="rId3"/>
          <a:stretch>
            <a:fillRect/>
          </a:stretch>
        </p:blipFill>
        <p:spPr>
          <a:xfrm>
            <a:off x="3433074" y="21566"/>
            <a:ext cx="4572976" cy="6843622"/>
          </a:xfrm>
          <a:prstGeom prst="rect">
            <a:avLst/>
          </a:prstGeom>
        </p:spPr>
      </p:pic>
      <p:sp>
        <p:nvSpPr>
          <p:cNvPr id="3" name="TextBox 2"/>
          <p:cNvSpPr txBox="1"/>
          <p:nvPr/>
        </p:nvSpPr>
        <p:spPr>
          <a:xfrm>
            <a:off x="6938992" y="233363"/>
            <a:ext cx="4935508" cy="369332"/>
          </a:xfrm>
          <a:prstGeom prst="rect">
            <a:avLst/>
          </a:prstGeom>
        </p:spPr>
        <p:txBody>
          <a:bodyPr rtlCol="0">
            <a:spAutoFit/>
          </a:bodyPr>
          <a:lstStyle/>
          <a:p>
            <a:pPr algn="ctr"/>
            <a:endParaRPr lang="en-US" dirty="0"/>
          </a:p>
        </p:txBody>
      </p:sp>
    </p:spTree>
    <p:extLst>
      <p:ext uri="{BB962C8B-B14F-4D97-AF65-F5344CB8AC3E}">
        <p14:creationId xmlns:p14="http://schemas.microsoft.com/office/powerpoint/2010/main" val="3109996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8.jpg"/>
          <p:cNvPicPr>
            <a:picLocks noChangeAspect="1"/>
          </p:cNvPicPr>
          <p:nvPr/>
        </p:nvPicPr>
        <p:blipFill>
          <a:blip r:embed="rId3"/>
          <a:stretch>
            <a:fillRect/>
          </a:stretch>
        </p:blipFill>
        <p:spPr>
          <a:xfrm>
            <a:off x="-5143" y="0"/>
            <a:ext cx="12201906" cy="6855184"/>
          </a:xfrm>
          <a:prstGeom prst="rect">
            <a:avLst/>
          </a:prstGeom>
        </p:spPr>
      </p:pic>
    </p:spTree>
    <p:extLst>
      <p:ext uri="{BB962C8B-B14F-4D97-AF65-F5344CB8AC3E}">
        <p14:creationId xmlns:p14="http://schemas.microsoft.com/office/powerpoint/2010/main" val="3473629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worked*</a:t>
            </a:r>
          </a:p>
        </p:txBody>
      </p:sp>
      <p:pic>
        <p:nvPicPr>
          <p:cNvPr id="3" name="Picture 2" descr="FIgure_9.jpg"/>
          <p:cNvPicPr>
            <a:picLocks noChangeAspect="1"/>
          </p:cNvPicPr>
          <p:nvPr/>
        </p:nvPicPr>
        <p:blipFill>
          <a:blip r:embed="rId3"/>
          <a:stretch>
            <a:fillRect/>
          </a:stretch>
        </p:blipFill>
        <p:spPr>
          <a:xfrm>
            <a:off x="3236913" y="1471613"/>
            <a:ext cx="7753709" cy="5182290"/>
          </a:xfrm>
          <a:prstGeom prst="rect">
            <a:avLst/>
          </a:prstGeom>
        </p:spPr>
      </p:pic>
    </p:spTree>
    <p:extLst>
      <p:ext uri="{BB962C8B-B14F-4D97-AF65-F5344CB8AC3E}">
        <p14:creationId xmlns:p14="http://schemas.microsoft.com/office/powerpoint/2010/main" val="278100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Fox1B 1:1 scale model</a:t>
            </a:r>
            <a:endParaRPr lang="en-US" dirty="0"/>
          </a:p>
        </p:txBody>
      </p:sp>
      <p:sp>
        <p:nvSpPr>
          <p:cNvPr id="3" name="Text Placeholder 2"/>
          <p:cNvSpPr>
            <a:spLocks noGrp="1"/>
          </p:cNvSpPr>
          <p:nvPr>
            <p:ph type="body" idx="1"/>
          </p:nvPr>
        </p:nvSpPr>
        <p:spPr/>
        <p:txBody>
          <a:bodyPr vert="horz" lIns="91440" tIns="45720" rIns="91440" bIns="45720" rtlCol="0" anchor="t">
            <a:normAutofit/>
          </a:bodyPr>
          <a:lstStyle/>
          <a:p>
            <a:r>
              <a:rPr lang="en-US" dirty="0"/>
              <a:t>Can we use 3d printing </a:t>
            </a:r>
            <a:r>
              <a:rPr lang="en-US" dirty="0" smtClean="0"/>
              <a:t>to make a model for radio education?</a:t>
            </a:r>
            <a:endParaRPr lang="en-US" dirty="0"/>
          </a:p>
        </p:txBody>
      </p:sp>
    </p:spTree>
    <p:extLst>
      <p:ext uri="{BB962C8B-B14F-4D97-AF65-F5344CB8AC3E}">
        <p14:creationId xmlns:p14="http://schemas.microsoft.com/office/powerpoint/2010/main" val="51248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2017-12-11 07.53.53.jpg">
            <a:extLst>
              <a:ext uri="{FF2B5EF4-FFF2-40B4-BE49-F238E27FC236}">
                <a16:creationId xmlns:a16="http://schemas.microsoft.com/office/drawing/2014/main" xmlns="" id="{B42F49D8-A047-4B7B-A63C-03171026FC29}"/>
              </a:ext>
            </a:extLst>
          </p:cNvPr>
          <p:cNvPicPr>
            <a:picLocks noChangeAspect="1"/>
          </p:cNvPicPr>
          <p:nvPr/>
        </p:nvPicPr>
        <p:blipFill>
          <a:blip r:embed="rId3"/>
          <a:stretch>
            <a:fillRect/>
          </a:stretch>
        </p:blipFill>
        <p:spPr>
          <a:xfrm>
            <a:off x="7012345" y="85725"/>
            <a:ext cx="4862155" cy="3645157"/>
          </a:xfrm>
          <a:prstGeom prst="rect">
            <a:avLst/>
          </a:prstGeom>
        </p:spPr>
      </p:pic>
      <p:pic>
        <p:nvPicPr>
          <p:cNvPr id="9" name="Picture 9" descr="Screenshot 2017-11-13 17.50.04.png">
            <a:extLst>
              <a:ext uri="{FF2B5EF4-FFF2-40B4-BE49-F238E27FC236}">
                <a16:creationId xmlns:a16="http://schemas.microsoft.com/office/drawing/2014/main" xmlns="" id="{C3A8644C-BCDB-44C6-A66B-FA7CAD5A18FC}"/>
              </a:ext>
            </a:extLst>
          </p:cNvPr>
          <p:cNvPicPr>
            <a:picLocks noChangeAspect="1"/>
          </p:cNvPicPr>
          <p:nvPr/>
        </p:nvPicPr>
        <p:blipFill>
          <a:blip r:embed="rId4"/>
          <a:stretch>
            <a:fillRect/>
          </a:stretch>
        </p:blipFill>
        <p:spPr>
          <a:xfrm>
            <a:off x="1729487" y="3299762"/>
            <a:ext cx="4752228" cy="3563611"/>
          </a:xfrm>
          <a:prstGeom prst="rect">
            <a:avLst/>
          </a:prstGeom>
        </p:spPr>
      </p:pic>
      <p:pic>
        <p:nvPicPr>
          <p:cNvPr id="7" name="Picture 7" descr="Screenshot 2017-11-13 08.54.34.png">
            <a:extLst>
              <a:ext uri="{FF2B5EF4-FFF2-40B4-BE49-F238E27FC236}">
                <a16:creationId xmlns:a16="http://schemas.microsoft.com/office/drawing/2014/main" xmlns="" id="{BC15EFBD-F4F4-4844-9EF6-BE30E4AD6441}"/>
              </a:ext>
            </a:extLst>
          </p:cNvPr>
          <p:cNvPicPr>
            <a:picLocks noChangeAspect="1"/>
          </p:cNvPicPr>
          <p:nvPr/>
        </p:nvPicPr>
        <p:blipFill>
          <a:blip r:embed="rId5"/>
          <a:stretch>
            <a:fillRect/>
          </a:stretch>
        </p:blipFill>
        <p:spPr>
          <a:xfrm>
            <a:off x="285890" y="79011"/>
            <a:ext cx="3639591" cy="3651474"/>
          </a:xfrm>
          <a:prstGeom prst="rect">
            <a:avLst/>
          </a:prstGeom>
        </p:spPr>
      </p:pic>
      <p:pic>
        <p:nvPicPr>
          <p:cNvPr id="3" name="Picture 3" descr="2017-11-29 15.52.24.jpg">
            <a:extLst>
              <a:ext uri="{FF2B5EF4-FFF2-40B4-BE49-F238E27FC236}">
                <a16:creationId xmlns:a16="http://schemas.microsoft.com/office/drawing/2014/main" xmlns="" id="{0706C342-6E53-4300-B31D-28BE926517CD}"/>
              </a:ext>
            </a:extLst>
          </p:cNvPr>
          <p:cNvPicPr>
            <a:picLocks noChangeAspect="1"/>
          </p:cNvPicPr>
          <p:nvPr/>
        </p:nvPicPr>
        <p:blipFill>
          <a:blip r:embed="rId6"/>
          <a:stretch>
            <a:fillRect/>
          </a:stretch>
        </p:blipFill>
        <p:spPr>
          <a:xfrm>
            <a:off x="4107285" y="85725"/>
            <a:ext cx="2744543" cy="3657600"/>
          </a:xfrm>
          <a:prstGeom prst="rect">
            <a:avLst/>
          </a:prstGeom>
        </p:spPr>
      </p:pic>
    </p:spTree>
    <p:extLst>
      <p:ext uri="{BB962C8B-B14F-4D97-AF65-F5344CB8AC3E}">
        <p14:creationId xmlns:p14="http://schemas.microsoft.com/office/powerpoint/2010/main" val="4251164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3d printed</a:t>
            </a:r>
            <a:br>
              <a:rPr lang="en-US" dirty="0"/>
            </a:br>
            <a:r>
              <a:rPr lang="en-US" dirty="0" smtClean="0"/>
              <a:t>Phase 4 Ground Dual band feed</a:t>
            </a:r>
            <a:endParaRPr lang="en-US" dirty="0"/>
          </a:p>
        </p:txBody>
      </p:sp>
      <p:sp>
        <p:nvSpPr>
          <p:cNvPr id="3" name="Text Placeholder 2"/>
          <p:cNvSpPr>
            <a:spLocks noGrp="1"/>
          </p:cNvSpPr>
          <p:nvPr>
            <p:ph type="body" idx="1"/>
          </p:nvPr>
        </p:nvSpPr>
        <p:spPr/>
        <p:txBody>
          <a:bodyPr vert="horz" lIns="91440" tIns="45720" rIns="91440" bIns="45720" rtlCol="0" anchor="t">
            <a:normAutofit lnSpcReduction="10000"/>
          </a:bodyPr>
          <a:lstStyle/>
          <a:p>
            <a:r>
              <a:rPr lang="en-US" dirty="0"/>
              <a:t>Can we use 3d printing </a:t>
            </a:r>
            <a:r>
              <a:rPr lang="en-US" dirty="0" smtClean="0"/>
              <a:t>to make a dual band feed for phase 4 ground?</a:t>
            </a:r>
            <a:endParaRPr lang="en-US" dirty="0"/>
          </a:p>
        </p:txBody>
      </p:sp>
    </p:spTree>
    <p:extLst>
      <p:ext uri="{BB962C8B-B14F-4D97-AF65-F5344CB8AC3E}">
        <p14:creationId xmlns:p14="http://schemas.microsoft.com/office/powerpoint/2010/main" val="19099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alBandFeedPosterSymposium2017_44w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500249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it good for?</a:t>
            </a:r>
            <a:endParaRPr lang="en-US" dirty="0"/>
          </a:p>
        </p:txBody>
      </p:sp>
      <p:sp>
        <p:nvSpPr>
          <p:cNvPr id="3" name="Text Placeholder 2"/>
          <p:cNvSpPr>
            <a:spLocks noGrp="1"/>
          </p:cNvSpPr>
          <p:nvPr>
            <p:ph type="body" idx="1"/>
          </p:nvPr>
        </p:nvSpPr>
        <p:spPr/>
        <p:txBody>
          <a:bodyPr vert="horz" lIns="91440" tIns="45720" rIns="91440" bIns="45720" rtlCol="0" anchor="t">
            <a:normAutofit/>
          </a:bodyPr>
          <a:lstStyle/>
          <a:p>
            <a:r>
              <a:rPr lang="en-US" dirty="0" smtClean="0"/>
              <a:t>Is it easy yet?</a:t>
            </a:r>
            <a:endParaRPr lang="en-US" dirty="0"/>
          </a:p>
        </p:txBody>
      </p:sp>
    </p:spTree>
    <p:extLst>
      <p:ext uri="{BB962C8B-B14F-4D97-AF65-F5344CB8AC3E}">
        <p14:creationId xmlns:p14="http://schemas.microsoft.com/office/powerpoint/2010/main" val="2794807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37236" b="38100"/>
          <a:stretch/>
        </p:blipFill>
        <p:spPr>
          <a:xfrm>
            <a:off x="2895601" y="0"/>
            <a:ext cx="9296400" cy="6876352"/>
          </a:xfrm>
          <a:prstGeom prst="rect">
            <a:avLst/>
          </a:prstGeom>
        </p:spPr>
      </p:pic>
    </p:spTree>
    <p:extLst>
      <p:ext uri="{BB962C8B-B14F-4D97-AF65-F5344CB8AC3E}">
        <p14:creationId xmlns:p14="http://schemas.microsoft.com/office/powerpoint/2010/main" val="3636981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printed</a:t>
            </a:r>
            <a:br>
              <a:rPr lang="en-US" dirty="0"/>
            </a:br>
            <a:r>
              <a:rPr lang="en-US" dirty="0" smtClean="0"/>
              <a:t>122GHz system</a:t>
            </a:r>
            <a:endParaRPr lang="en-US" dirty="0"/>
          </a:p>
        </p:txBody>
      </p:sp>
      <p:sp>
        <p:nvSpPr>
          <p:cNvPr id="3" name="Text Placeholder 2"/>
          <p:cNvSpPr>
            <a:spLocks noGrp="1"/>
          </p:cNvSpPr>
          <p:nvPr>
            <p:ph type="body" idx="1"/>
          </p:nvPr>
        </p:nvSpPr>
        <p:spPr/>
        <p:txBody>
          <a:bodyPr vert="horz" lIns="91440" tIns="45720" rIns="91440" bIns="45720" rtlCol="0" anchor="t">
            <a:normAutofit/>
          </a:bodyPr>
          <a:lstStyle/>
          <a:p>
            <a:r>
              <a:rPr lang="en-US" dirty="0"/>
              <a:t>Can we use 3d printing </a:t>
            </a:r>
            <a:r>
              <a:rPr lang="en-US" dirty="0" smtClean="0"/>
              <a:t>to make a dish, feed, and </a:t>
            </a:r>
            <a:r>
              <a:rPr lang="en-US" dirty="0" err="1" smtClean="0"/>
              <a:t>subreflector</a:t>
            </a:r>
            <a:r>
              <a:rPr lang="en-US" dirty="0" smtClean="0"/>
              <a:t>?</a:t>
            </a:r>
            <a:endParaRPr lang="en-US" dirty="0"/>
          </a:p>
        </p:txBody>
      </p:sp>
    </p:spTree>
    <p:extLst>
      <p:ext uri="{BB962C8B-B14F-4D97-AF65-F5344CB8AC3E}">
        <p14:creationId xmlns:p14="http://schemas.microsoft.com/office/powerpoint/2010/main" val="512485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7-12-15 12.3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816" y="0"/>
            <a:ext cx="6700218" cy="6727344"/>
          </a:xfrm>
          <a:prstGeom prst="rect">
            <a:avLst/>
          </a:prstGeom>
        </p:spPr>
      </p:pic>
    </p:spTree>
    <p:extLst>
      <p:ext uri="{BB962C8B-B14F-4D97-AF65-F5344CB8AC3E}">
        <p14:creationId xmlns:p14="http://schemas.microsoft.com/office/powerpoint/2010/main" val="1370667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7-12-15 12.2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499" y="1574800"/>
            <a:ext cx="6794501" cy="3715043"/>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216975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a:t>
            </a:r>
            <a:endParaRPr lang="en-US" dirty="0"/>
          </a:p>
        </p:txBody>
      </p:sp>
      <p:sp>
        <p:nvSpPr>
          <p:cNvPr id="3" name="Content Placeholder 2"/>
          <p:cNvSpPr>
            <a:spLocks noGrp="1"/>
          </p:cNvSpPr>
          <p:nvPr>
            <p:ph idx="1"/>
          </p:nvPr>
        </p:nvSpPr>
        <p:spPr>
          <a:xfrm>
            <a:off x="1251678" y="1346200"/>
            <a:ext cx="10610122" cy="4952999"/>
          </a:xfrm>
        </p:spPr>
        <p:txBody>
          <a:bodyPr>
            <a:noAutofit/>
          </a:bodyPr>
          <a:lstStyle/>
          <a:p>
            <a:r>
              <a:rPr lang="en-US" sz="3200" dirty="0" smtClean="0"/>
              <a:t>122GHz paper in 2017 MUD proceedings</a:t>
            </a:r>
          </a:p>
          <a:p>
            <a:r>
              <a:rPr lang="en-US" sz="3200" dirty="0" smtClean="0"/>
              <a:t>10GHz horn paper in 2015 MUD proceedings and QEX</a:t>
            </a:r>
          </a:p>
          <a:p>
            <a:r>
              <a:rPr lang="en-US" sz="3200" dirty="0" smtClean="0"/>
              <a:t>3D printed Fox1B model article coming up. </a:t>
            </a:r>
          </a:p>
          <a:p>
            <a:r>
              <a:rPr lang="en-US" sz="3200" dirty="0" smtClean="0"/>
              <a:t>Dual band feed for Phase 4 Ground successfully printed, shown at AMSAT Symposium. </a:t>
            </a:r>
            <a:endParaRPr lang="en-US" sz="3200" dirty="0"/>
          </a:p>
          <a:p>
            <a:r>
              <a:rPr lang="en-US" sz="3200" dirty="0" smtClean="0"/>
              <a:t>Metallization works very well! Connectors are the weak link.</a:t>
            </a:r>
          </a:p>
          <a:p>
            <a:r>
              <a:rPr lang="en-US" sz="3200" dirty="0" smtClean="0"/>
              <a:t>3d printing is a great way to design antennas and models in amateur radio. </a:t>
            </a:r>
          </a:p>
        </p:txBody>
      </p:sp>
    </p:spTree>
    <p:extLst>
      <p:ext uri="{BB962C8B-B14F-4D97-AF65-F5344CB8AC3E}">
        <p14:creationId xmlns:p14="http://schemas.microsoft.com/office/powerpoint/2010/main" val="968601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r>
              <a:rPr lang="en-US" dirty="0"/>
              <a:t>Questions?</a:t>
            </a:r>
          </a:p>
        </p:txBody>
      </p:sp>
    </p:spTree>
    <p:extLst>
      <p:ext uri="{BB962C8B-B14F-4D97-AF65-F5344CB8AC3E}">
        <p14:creationId xmlns:p14="http://schemas.microsoft.com/office/powerpoint/2010/main" val="119498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blr_moc63xtOl31sukl1qo1_1280.jpg"/>
          <p:cNvPicPr>
            <a:picLocks noChangeAspect="1"/>
          </p:cNvPicPr>
          <p:nvPr/>
        </p:nvPicPr>
        <p:blipFill>
          <a:blip r:embed="rId3"/>
          <a:stretch>
            <a:fillRect/>
          </a:stretch>
        </p:blipFill>
        <p:spPr>
          <a:xfrm>
            <a:off x="2034807" y="197056"/>
            <a:ext cx="8758739" cy="6570138"/>
          </a:xfrm>
          <a:prstGeom prst="rect">
            <a:avLst/>
          </a:prstGeom>
        </p:spPr>
      </p:pic>
    </p:spTree>
    <p:extLst>
      <p:ext uri="{BB962C8B-B14F-4D97-AF65-F5344CB8AC3E}">
        <p14:creationId xmlns:p14="http://schemas.microsoft.com/office/powerpoint/2010/main" val="115823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mblr_mrs21h4a8I1qzbl5oo1_1280.jpg"/>
          <p:cNvPicPr>
            <a:picLocks noChangeAspect="1"/>
          </p:cNvPicPr>
          <p:nvPr/>
        </p:nvPicPr>
        <p:blipFill>
          <a:blip r:embed="rId3"/>
          <a:stretch>
            <a:fillRect/>
          </a:stretch>
        </p:blipFill>
        <p:spPr>
          <a:xfrm>
            <a:off x="554493" y="180975"/>
            <a:ext cx="11161257" cy="6292839"/>
          </a:xfrm>
          <a:prstGeom prst="rect">
            <a:avLst/>
          </a:prstGeom>
        </p:spPr>
      </p:pic>
    </p:spTree>
    <p:extLst>
      <p:ext uri="{BB962C8B-B14F-4D97-AF65-F5344CB8AC3E}">
        <p14:creationId xmlns:p14="http://schemas.microsoft.com/office/powerpoint/2010/main" val="269493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mblr_msxkq4g0SB1qc32imo1_1280.jpg"/>
          <p:cNvPicPr>
            <a:picLocks noChangeAspect="1"/>
          </p:cNvPicPr>
          <p:nvPr/>
        </p:nvPicPr>
        <p:blipFill>
          <a:blip r:embed="rId3"/>
          <a:stretch>
            <a:fillRect/>
          </a:stretch>
        </p:blipFill>
        <p:spPr>
          <a:xfrm>
            <a:off x="3047614" y="231775"/>
            <a:ext cx="8536374" cy="6403325"/>
          </a:xfrm>
          <a:prstGeom prst="rect">
            <a:avLst/>
          </a:prstGeom>
        </p:spPr>
      </p:pic>
    </p:spTree>
    <p:extLst>
      <p:ext uri="{BB962C8B-B14F-4D97-AF65-F5344CB8AC3E}">
        <p14:creationId xmlns:p14="http://schemas.microsoft.com/office/powerpoint/2010/main" val="25937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shot 2017-12-12 08.50.38.png">
            <a:extLst>
              <a:ext uri="{FF2B5EF4-FFF2-40B4-BE49-F238E27FC236}">
                <a16:creationId xmlns:a16="http://schemas.microsoft.com/office/drawing/2014/main" xmlns="" id="{A955EF07-1469-4C9A-9326-1C2036F7C6AC}"/>
              </a:ext>
            </a:extLst>
          </p:cNvPr>
          <p:cNvPicPr>
            <a:picLocks noChangeAspect="1"/>
          </p:cNvPicPr>
          <p:nvPr/>
        </p:nvPicPr>
        <p:blipFill>
          <a:blip r:embed="rId3"/>
          <a:stretch>
            <a:fillRect/>
          </a:stretch>
        </p:blipFill>
        <p:spPr>
          <a:xfrm>
            <a:off x="2830310" y="47625"/>
            <a:ext cx="6422870" cy="6765597"/>
          </a:xfrm>
          <a:prstGeom prst="rect">
            <a:avLst/>
          </a:prstGeom>
        </p:spPr>
      </p:pic>
    </p:spTree>
    <p:extLst>
      <p:ext uri="{BB962C8B-B14F-4D97-AF65-F5344CB8AC3E}">
        <p14:creationId xmlns:p14="http://schemas.microsoft.com/office/powerpoint/2010/main" val="287811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encountered</a:t>
            </a:r>
          </a:p>
        </p:txBody>
      </p:sp>
      <p:sp>
        <p:nvSpPr>
          <p:cNvPr id="3" name="Content Placeholder 2"/>
          <p:cNvSpPr>
            <a:spLocks noGrp="1"/>
          </p:cNvSpPr>
          <p:nvPr>
            <p:ph idx="1"/>
          </p:nvPr>
        </p:nvSpPr>
        <p:spPr>
          <a:xfrm>
            <a:off x="1171575" y="1393825"/>
            <a:ext cx="10179050" cy="5356734"/>
          </a:xfrm>
        </p:spPr>
        <p:txBody>
          <a:bodyPr vert="horz" lIns="91440" tIns="45720" rIns="91440" bIns="45720" rtlCol="0" anchor="t">
            <a:normAutofit fontScale="92500"/>
          </a:bodyPr>
          <a:lstStyle/>
          <a:p>
            <a:r>
              <a:rPr lang="en-US" dirty="0"/>
              <a:t>The brand of glue stick matters.</a:t>
            </a:r>
          </a:p>
          <a:p>
            <a:r>
              <a:rPr lang="en-US" dirty="0"/>
              <a:t>Knurled bolt misalignments can drive you insane.</a:t>
            </a:r>
          </a:p>
          <a:p>
            <a:r>
              <a:rPr lang="en-US" dirty="0"/>
              <a:t>Tension on the filament must be Just Right.</a:t>
            </a:r>
          </a:p>
          <a:p>
            <a:r>
              <a:rPr lang="en-US" dirty="0"/>
              <a:t>Filament may tangle coming off the reel, jam, and drag the print head off target. </a:t>
            </a:r>
          </a:p>
          <a:p>
            <a:r>
              <a:rPr lang="en-US" dirty="0"/>
              <a:t>Temperature requirements can vary from reel to reel even within same make and model filament. </a:t>
            </a:r>
          </a:p>
          <a:p>
            <a:r>
              <a:rPr lang="en-US" dirty="0"/>
              <a:t>Components in the hot ends can wear out. Suddenly. Or not. </a:t>
            </a:r>
          </a:p>
          <a:p>
            <a:r>
              <a:rPr lang="en-US" dirty="0"/>
              <a:t>Thermistors can wear out. Suddenly. Or not. </a:t>
            </a:r>
          </a:p>
          <a:p>
            <a:r>
              <a:rPr lang="en-US" dirty="0"/>
              <a:t>Stepper motors can skip steps. </a:t>
            </a:r>
          </a:p>
          <a:p>
            <a:r>
              <a:rPr lang="en-US" dirty="0"/>
              <a:t>Control software doesn't let you pause a print (until recently). </a:t>
            </a:r>
          </a:p>
          <a:p>
            <a:r>
              <a:rPr lang="en-US" dirty="0"/>
              <a:t>Fans can fail unnoticed and cause unexpected behavior.</a:t>
            </a:r>
          </a:p>
          <a:p>
            <a:r>
              <a:rPr lang="en-US" dirty="0"/>
              <a:t>PLA is hydrophilic. </a:t>
            </a:r>
          </a:p>
          <a:p>
            <a:r>
              <a:rPr lang="en-US" dirty="0"/>
              <a:t>Bowden tubes can slip or gum up. </a:t>
            </a:r>
          </a:p>
          <a:p>
            <a:r>
              <a:rPr lang="en-US" dirty="0"/>
              <a:t>You can leave a tool where the stepper motor can eat it*</a:t>
            </a:r>
          </a:p>
        </p:txBody>
      </p:sp>
    </p:spTree>
    <p:extLst>
      <p:ext uri="{BB962C8B-B14F-4D97-AF65-F5344CB8AC3E}">
        <p14:creationId xmlns:p14="http://schemas.microsoft.com/office/powerpoint/2010/main" val="580837175"/>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TF00001242</Template>
  <TotalTime>33</TotalTime>
  <Words>1466</Words>
  <Application>Microsoft Macintosh PowerPoint</Application>
  <PresentationFormat>Widescreen</PresentationFormat>
  <Paragraphs>184</Paragraphs>
  <Slides>45</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Gill Sans MT</vt:lpstr>
      <vt:lpstr>HelveticaNeue</vt:lpstr>
      <vt:lpstr>Impact</vt:lpstr>
      <vt:lpstr>Noto Serif</vt:lpstr>
      <vt:lpstr>Badge</vt:lpstr>
      <vt:lpstr>3D printing and amateur radio!</vt:lpstr>
      <vt:lpstr>Who is this person?</vt:lpstr>
      <vt:lpstr>3D printing</vt:lpstr>
      <vt:lpstr>What is it good for?</vt:lpstr>
      <vt:lpstr>PowerPoint Presentation</vt:lpstr>
      <vt:lpstr>PowerPoint Presentation</vt:lpstr>
      <vt:lpstr>PowerPoint Presentation</vt:lpstr>
      <vt:lpstr>PowerPoint Presentation</vt:lpstr>
      <vt:lpstr>Problems encountered</vt:lpstr>
      <vt:lpstr>PowerPoint Presentation</vt:lpstr>
      <vt:lpstr>PowerPoint Presentation</vt:lpstr>
      <vt:lpstr>Despite the challenges,  3D printing is great!</vt:lpstr>
      <vt:lpstr>3d printing workflow</vt:lpstr>
      <vt:lpstr>PowerPoint Presentation</vt:lpstr>
      <vt:lpstr>PowerPoint Presentation</vt:lpstr>
      <vt:lpstr>PowerPoint Presentation</vt:lpstr>
      <vt:lpstr>3d printed 10Ghz horn</vt:lpstr>
      <vt:lpstr>Motivation: higher performance</vt:lpstr>
      <vt:lpstr>PowerPoint Presentation</vt:lpstr>
      <vt:lpstr>PowerPoint Presentation</vt:lpstr>
      <vt:lpstr>PowerPoint Presentation</vt:lpstr>
      <vt:lpstr>Verification using existing design</vt:lpstr>
      <vt:lpstr>PowerPoint Presentation</vt:lpstr>
      <vt:lpstr>PowerPoint Presentation</vt:lpstr>
      <vt:lpstr>Elliptical taper 10GHz horn</vt:lpstr>
      <vt:lpstr>PowerPoint Presentation</vt:lpstr>
      <vt:lpstr>The scaling problem</vt:lpstr>
      <vt:lpstr>PowerPoint Presentation</vt:lpstr>
      <vt:lpstr>PowerPoint Presentation</vt:lpstr>
      <vt:lpstr>PowerPoint Presentation</vt:lpstr>
      <vt:lpstr>Model imported into slicer</vt:lpstr>
      <vt:lpstr>PowerPoint Presentation</vt:lpstr>
      <vt:lpstr>PowerPoint Presentation</vt:lpstr>
      <vt:lpstr>PowerPoint Presentation</vt:lpstr>
      <vt:lpstr>It worked*</vt:lpstr>
      <vt:lpstr>Fox1B 1:1 scale model</vt:lpstr>
      <vt:lpstr>PowerPoint Presentation</vt:lpstr>
      <vt:lpstr>3d printed Phase 4 Ground Dual band feed</vt:lpstr>
      <vt:lpstr>PowerPoint Presentation</vt:lpstr>
      <vt:lpstr>PowerPoint Presentation</vt:lpstr>
      <vt:lpstr>3d printed 122GHz system</vt:lpstr>
      <vt:lpstr>PowerPoint Presentation</vt:lpstr>
      <vt:lpstr>PowerPoint Presentation</vt:lpstr>
      <vt:lpstr>Status!</vt:lpstr>
      <vt:lpstr>Thank you!</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Michelle Thompson</cp:lastModifiedBy>
  <cp:revision>33</cp:revision>
  <dcterms:created xsi:type="dcterms:W3CDTF">2015-02-11T21:48:33Z</dcterms:created>
  <dcterms:modified xsi:type="dcterms:W3CDTF">2017-12-16T21:18:24Z</dcterms:modified>
</cp:coreProperties>
</file>